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6"/>
  </p:notesMasterIdLst>
  <p:sldIdLst>
    <p:sldId id="256" r:id="rId2"/>
    <p:sldId id="257" r:id="rId3"/>
    <p:sldId id="270" r:id="rId4"/>
    <p:sldId id="275" r:id="rId5"/>
    <p:sldId id="258" r:id="rId6"/>
    <p:sldId id="259" r:id="rId7"/>
    <p:sldId id="260" r:id="rId8"/>
    <p:sldId id="266" r:id="rId9"/>
    <p:sldId id="268" r:id="rId10"/>
    <p:sldId id="269" r:id="rId11"/>
    <p:sldId id="276" r:id="rId12"/>
    <p:sldId id="261" r:id="rId13"/>
    <p:sldId id="262" r:id="rId14"/>
    <p:sldId id="263" r:id="rId15"/>
    <p:sldId id="264" r:id="rId16"/>
    <p:sldId id="265" r:id="rId17"/>
    <p:sldId id="288" r:id="rId18"/>
    <p:sldId id="271" r:id="rId19"/>
    <p:sldId id="287" r:id="rId20"/>
    <p:sldId id="272" r:id="rId21"/>
    <p:sldId id="282" r:id="rId22"/>
    <p:sldId id="283" r:id="rId23"/>
    <p:sldId id="284" r:id="rId24"/>
    <p:sldId id="290" r:id="rId25"/>
    <p:sldId id="273" r:id="rId26"/>
    <p:sldId id="280" r:id="rId27"/>
    <p:sldId id="281" r:id="rId28"/>
    <p:sldId id="285" r:id="rId29"/>
    <p:sldId id="286" r:id="rId30"/>
    <p:sldId id="274" r:id="rId31"/>
    <p:sldId id="277" r:id="rId32"/>
    <p:sldId id="278" r:id="rId33"/>
    <p:sldId id="279"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793" autoAdjust="0"/>
  </p:normalViewPr>
  <p:slideViewPr>
    <p:cSldViewPr snapToGrid="0">
      <p:cViewPr varScale="1">
        <p:scale>
          <a:sx n="70" d="100"/>
          <a:sy n="70" d="100"/>
        </p:scale>
        <p:origin x="1166" y="48"/>
      </p:cViewPr>
      <p:guideLst/>
    </p:cSldViewPr>
  </p:slideViewPr>
  <p:notesTextViewPr>
    <p:cViewPr>
      <p:scale>
        <a:sx n="1" d="1"/>
        <a:sy n="1" d="1"/>
      </p:scale>
      <p:origin x="0" y="0"/>
    </p:cViewPr>
  </p:notesTextViewPr>
  <p:sorterViewPr>
    <p:cViewPr>
      <p:scale>
        <a:sx n="100" d="100"/>
        <a:sy n="100" d="100"/>
      </p:scale>
      <p:origin x="0" y="-60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Percentage</a:t>
            </a:r>
            <a:r>
              <a:rPr lang="en-US" b="1" baseline="0" dirty="0"/>
              <a:t> of Positive Points Based on Classroom Dojo</a:t>
            </a:r>
            <a:endParaRPr 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Student</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Sheet1!$A$2:$A$15</c:f>
              <c:numCache>
                <c:formatCode>mm/dd/yyyy</c:formatCode>
                <c:ptCount val="14"/>
                <c:pt idx="0">
                  <c:v>42268</c:v>
                </c:pt>
                <c:pt idx="1">
                  <c:v>42279</c:v>
                </c:pt>
                <c:pt idx="2">
                  <c:v>42286</c:v>
                </c:pt>
                <c:pt idx="3">
                  <c:v>42293</c:v>
                </c:pt>
                <c:pt idx="4">
                  <c:v>42300</c:v>
                </c:pt>
                <c:pt idx="5">
                  <c:v>42307</c:v>
                </c:pt>
                <c:pt idx="6">
                  <c:v>42314</c:v>
                </c:pt>
                <c:pt idx="7">
                  <c:v>42321</c:v>
                </c:pt>
                <c:pt idx="8">
                  <c:v>42328</c:v>
                </c:pt>
                <c:pt idx="9">
                  <c:v>42342</c:v>
                </c:pt>
                <c:pt idx="10">
                  <c:v>42349</c:v>
                </c:pt>
                <c:pt idx="11">
                  <c:v>42356</c:v>
                </c:pt>
                <c:pt idx="12">
                  <c:v>42377</c:v>
                </c:pt>
                <c:pt idx="13">
                  <c:v>42384</c:v>
                </c:pt>
              </c:numCache>
            </c:numRef>
          </c:cat>
          <c:val>
            <c:numRef>
              <c:f>Sheet1!$B$2:$B$15</c:f>
              <c:numCache>
                <c:formatCode>General</c:formatCode>
                <c:ptCount val="14"/>
                <c:pt idx="0">
                  <c:v>50</c:v>
                </c:pt>
                <c:pt idx="1">
                  <c:v>100</c:v>
                </c:pt>
                <c:pt idx="2">
                  <c:v>87</c:v>
                </c:pt>
                <c:pt idx="3">
                  <c:v>80</c:v>
                </c:pt>
                <c:pt idx="4">
                  <c:v>47</c:v>
                </c:pt>
                <c:pt idx="5">
                  <c:v>52</c:v>
                </c:pt>
                <c:pt idx="6">
                  <c:v>55</c:v>
                </c:pt>
                <c:pt idx="7">
                  <c:v>31</c:v>
                </c:pt>
                <c:pt idx="8">
                  <c:v>74</c:v>
                </c:pt>
                <c:pt idx="9">
                  <c:v>59</c:v>
                </c:pt>
                <c:pt idx="10">
                  <c:v>66</c:v>
                </c:pt>
                <c:pt idx="11">
                  <c:v>57</c:v>
                </c:pt>
                <c:pt idx="12">
                  <c:v>58</c:v>
                </c:pt>
                <c:pt idx="13">
                  <c:v>43</c:v>
                </c:pt>
              </c:numCache>
            </c:numRef>
          </c:val>
          <c:smooth val="0"/>
          <c:extLst>
            <c:ext xmlns:c16="http://schemas.microsoft.com/office/drawing/2014/chart" uri="{C3380CC4-5D6E-409C-BE32-E72D297353CC}">
              <c16:uniqueId val="{00000000-CC66-437B-BE60-8A3AE037EA29}"/>
            </c:ext>
          </c:extLst>
        </c:ser>
        <c:ser>
          <c:idx val="1"/>
          <c:order val="1"/>
          <c:tx>
            <c:strRef>
              <c:f>Sheet1!$C$1</c:f>
              <c:strCache>
                <c:ptCount val="1"/>
                <c:pt idx="0">
                  <c:v>Target</c:v>
                </c:pt>
              </c:strCache>
            </c:strRef>
          </c:tx>
          <c:spPr>
            <a:ln w="28575" cap="rnd">
              <a:solidFill>
                <a:schemeClr val="accent2"/>
              </a:solidFill>
              <a:round/>
            </a:ln>
            <a:effectLst/>
          </c:spPr>
          <c:marker>
            <c:symbol val="none"/>
          </c:marker>
          <c:cat>
            <c:numRef>
              <c:f>Sheet1!$A$2:$A$15</c:f>
              <c:numCache>
                <c:formatCode>mm/dd/yyyy</c:formatCode>
                <c:ptCount val="14"/>
                <c:pt idx="0">
                  <c:v>42268</c:v>
                </c:pt>
                <c:pt idx="1">
                  <c:v>42279</c:v>
                </c:pt>
                <c:pt idx="2">
                  <c:v>42286</c:v>
                </c:pt>
                <c:pt idx="3">
                  <c:v>42293</c:v>
                </c:pt>
                <c:pt idx="4">
                  <c:v>42300</c:v>
                </c:pt>
                <c:pt idx="5">
                  <c:v>42307</c:v>
                </c:pt>
                <c:pt idx="6">
                  <c:v>42314</c:v>
                </c:pt>
                <c:pt idx="7">
                  <c:v>42321</c:v>
                </c:pt>
                <c:pt idx="8">
                  <c:v>42328</c:v>
                </c:pt>
                <c:pt idx="9">
                  <c:v>42342</c:v>
                </c:pt>
                <c:pt idx="10">
                  <c:v>42349</c:v>
                </c:pt>
                <c:pt idx="11">
                  <c:v>42356</c:v>
                </c:pt>
                <c:pt idx="12">
                  <c:v>42377</c:v>
                </c:pt>
                <c:pt idx="13">
                  <c:v>42384</c:v>
                </c:pt>
              </c:numCache>
            </c:numRef>
          </c:cat>
          <c:val>
            <c:numRef>
              <c:f>Sheet1!$C$2:$C$15</c:f>
              <c:numCache>
                <c:formatCode>General</c:formatCode>
                <c:ptCount val="14"/>
                <c:pt idx="0">
                  <c:v>80</c:v>
                </c:pt>
                <c:pt idx="1">
                  <c:v>80</c:v>
                </c:pt>
                <c:pt idx="2">
                  <c:v>80</c:v>
                </c:pt>
                <c:pt idx="3">
                  <c:v>80</c:v>
                </c:pt>
                <c:pt idx="4">
                  <c:v>80</c:v>
                </c:pt>
                <c:pt idx="5">
                  <c:v>80</c:v>
                </c:pt>
                <c:pt idx="6">
                  <c:v>80</c:v>
                </c:pt>
                <c:pt idx="7">
                  <c:v>80</c:v>
                </c:pt>
                <c:pt idx="8">
                  <c:v>80</c:v>
                </c:pt>
                <c:pt idx="9">
                  <c:v>80</c:v>
                </c:pt>
                <c:pt idx="10">
                  <c:v>80</c:v>
                </c:pt>
                <c:pt idx="11">
                  <c:v>80</c:v>
                </c:pt>
                <c:pt idx="12">
                  <c:v>80</c:v>
                </c:pt>
                <c:pt idx="13">
                  <c:v>80</c:v>
                </c:pt>
              </c:numCache>
            </c:numRef>
          </c:val>
          <c:smooth val="0"/>
          <c:extLst>
            <c:ext xmlns:c16="http://schemas.microsoft.com/office/drawing/2014/chart" uri="{C3380CC4-5D6E-409C-BE32-E72D297353CC}">
              <c16:uniqueId val="{00000001-CC66-437B-BE60-8A3AE037EA29}"/>
            </c:ext>
          </c:extLst>
        </c:ser>
        <c:ser>
          <c:idx val="2"/>
          <c:order val="2"/>
          <c:tx>
            <c:strRef>
              <c:f>Sheet1!$D$1</c:f>
              <c:strCache>
                <c:ptCount val="1"/>
                <c:pt idx="0">
                  <c:v>Class Average</c:v>
                </c:pt>
              </c:strCache>
            </c:strRef>
          </c:tx>
          <c:spPr>
            <a:ln w="28575" cap="rnd">
              <a:solidFill>
                <a:schemeClr val="accent3"/>
              </a:solidFill>
              <a:round/>
            </a:ln>
            <a:effectLst/>
          </c:spPr>
          <c:marker>
            <c:symbol val="none"/>
          </c:marker>
          <c:cat>
            <c:numRef>
              <c:f>Sheet1!$A$2:$A$15</c:f>
              <c:numCache>
                <c:formatCode>mm/dd/yyyy</c:formatCode>
                <c:ptCount val="14"/>
                <c:pt idx="0">
                  <c:v>42268</c:v>
                </c:pt>
                <c:pt idx="1">
                  <c:v>42279</c:v>
                </c:pt>
                <c:pt idx="2">
                  <c:v>42286</c:v>
                </c:pt>
                <c:pt idx="3">
                  <c:v>42293</c:v>
                </c:pt>
                <c:pt idx="4">
                  <c:v>42300</c:v>
                </c:pt>
                <c:pt idx="5">
                  <c:v>42307</c:v>
                </c:pt>
                <c:pt idx="6">
                  <c:v>42314</c:v>
                </c:pt>
                <c:pt idx="7">
                  <c:v>42321</c:v>
                </c:pt>
                <c:pt idx="8">
                  <c:v>42328</c:v>
                </c:pt>
                <c:pt idx="9">
                  <c:v>42342</c:v>
                </c:pt>
                <c:pt idx="10">
                  <c:v>42349</c:v>
                </c:pt>
                <c:pt idx="11">
                  <c:v>42356</c:v>
                </c:pt>
                <c:pt idx="12">
                  <c:v>42377</c:v>
                </c:pt>
                <c:pt idx="13">
                  <c:v>42384</c:v>
                </c:pt>
              </c:numCache>
            </c:numRef>
          </c:cat>
          <c:val>
            <c:numRef>
              <c:f>Sheet1!$D$2:$D$15</c:f>
              <c:numCache>
                <c:formatCode>General</c:formatCode>
                <c:ptCount val="14"/>
                <c:pt idx="0">
                  <c:v>95</c:v>
                </c:pt>
                <c:pt idx="1">
                  <c:v>99</c:v>
                </c:pt>
                <c:pt idx="2">
                  <c:v>81</c:v>
                </c:pt>
                <c:pt idx="3">
                  <c:v>90</c:v>
                </c:pt>
                <c:pt idx="4">
                  <c:v>86</c:v>
                </c:pt>
                <c:pt idx="5">
                  <c:v>94</c:v>
                </c:pt>
                <c:pt idx="6">
                  <c:v>93</c:v>
                </c:pt>
                <c:pt idx="7">
                  <c:v>88</c:v>
                </c:pt>
                <c:pt idx="8">
                  <c:v>95</c:v>
                </c:pt>
                <c:pt idx="9">
                  <c:v>89</c:v>
                </c:pt>
                <c:pt idx="10">
                  <c:v>90</c:v>
                </c:pt>
                <c:pt idx="11">
                  <c:v>86</c:v>
                </c:pt>
                <c:pt idx="12">
                  <c:v>90</c:v>
                </c:pt>
                <c:pt idx="13">
                  <c:v>82</c:v>
                </c:pt>
              </c:numCache>
            </c:numRef>
          </c:val>
          <c:smooth val="0"/>
          <c:extLst>
            <c:ext xmlns:c16="http://schemas.microsoft.com/office/drawing/2014/chart" uri="{C3380CC4-5D6E-409C-BE32-E72D297353CC}">
              <c16:uniqueId val="{00000002-CC66-437B-BE60-8A3AE037EA29}"/>
            </c:ext>
          </c:extLst>
        </c:ser>
        <c:dLbls>
          <c:showLegendKey val="0"/>
          <c:showVal val="0"/>
          <c:showCatName val="0"/>
          <c:showSerName val="0"/>
          <c:showPercent val="0"/>
          <c:showBubbleSize val="0"/>
        </c:dLbls>
        <c:smooth val="0"/>
        <c:axId val="355600280"/>
        <c:axId val="355596016"/>
      </c:lineChart>
      <c:dateAx>
        <c:axId val="355600280"/>
        <c:scaling>
          <c:orientation val="minMax"/>
        </c:scaling>
        <c:delete val="0"/>
        <c:axPos val="b"/>
        <c:numFmt formatCode="mm/d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5596016"/>
        <c:crosses val="autoZero"/>
        <c:auto val="1"/>
        <c:lblOffset val="100"/>
        <c:baseTimeUnit val="days"/>
      </c:dateAx>
      <c:valAx>
        <c:axId val="355596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5600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US"/>
              <a:t>Fastbridge aMath Comparisons</a:t>
            </a:r>
          </a:p>
        </c:rich>
      </c:tx>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col"/>
        <c:grouping val="clustered"/>
        <c:varyColors val="0"/>
        <c:ser>
          <c:idx val="0"/>
          <c:order val="0"/>
          <c:tx>
            <c:v>Gideon's Fall Score</c:v>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Sheet1!$A$1</c:f>
              <c:numCache>
                <c:formatCode>General</c:formatCode>
                <c:ptCount val="1"/>
                <c:pt idx="0">
                  <c:v>203</c:v>
                </c:pt>
              </c:numCache>
            </c:numRef>
          </c:val>
          <c:extLst>
            <c:ext xmlns:c16="http://schemas.microsoft.com/office/drawing/2014/chart" uri="{C3380CC4-5D6E-409C-BE32-E72D297353CC}">
              <c16:uniqueId val="{00000000-18A3-4C44-B287-4B100BAC613F}"/>
            </c:ext>
          </c:extLst>
        </c:ser>
        <c:ser>
          <c:idx val="1"/>
          <c:order val="1"/>
          <c:tx>
            <c:v>Gideon's Winter Score</c:v>
          </c:tx>
          <c:spPr>
            <a:gradFill>
              <a:gsLst>
                <a:gs pos="0">
                  <a:schemeClr val="accent2"/>
                </a:gs>
                <a:gs pos="100000">
                  <a:schemeClr val="accent2">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Sheet1!$B$1</c:f>
              <c:numCache>
                <c:formatCode>General</c:formatCode>
                <c:ptCount val="1"/>
                <c:pt idx="0">
                  <c:v>205</c:v>
                </c:pt>
              </c:numCache>
            </c:numRef>
          </c:val>
          <c:extLst>
            <c:ext xmlns:c16="http://schemas.microsoft.com/office/drawing/2014/chart" uri="{C3380CC4-5D6E-409C-BE32-E72D297353CC}">
              <c16:uniqueId val="{00000001-18A3-4C44-B287-4B100BAC613F}"/>
            </c:ext>
          </c:extLst>
        </c:ser>
        <c:ser>
          <c:idx val="2"/>
          <c:order val="2"/>
          <c:tx>
            <c:v>Class Average Winter Score</c:v>
          </c:tx>
          <c:spPr>
            <a:gradFill>
              <a:gsLst>
                <a:gs pos="0">
                  <a:schemeClr val="accent3"/>
                </a:gs>
                <a:gs pos="100000">
                  <a:schemeClr val="accent3">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Sheet1!$C$1</c:f>
              <c:numCache>
                <c:formatCode>General</c:formatCode>
                <c:ptCount val="1"/>
                <c:pt idx="0">
                  <c:v>214</c:v>
                </c:pt>
              </c:numCache>
            </c:numRef>
          </c:val>
          <c:extLst>
            <c:ext xmlns:c16="http://schemas.microsoft.com/office/drawing/2014/chart" uri="{C3380CC4-5D6E-409C-BE32-E72D297353CC}">
              <c16:uniqueId val="{00000002-18A3-4C44-B287-4B100BAC613F}"/>
            </c:ext>
          </c:extLst>
        </c:ser>
        <c:ser>
          <c:idx val="3"/>
          <c:order val="3"/>
          <c:tx>
            <c:v>Winter Benchmark</c:v>
          </c:tx>
          <c:spPr>
            <a:gradFill>
              <a:gsLst>
                <a:gs pos="0">
                  <a:schemeClr val="accent4"/>
                </a:gs>
                <a:gs pos="100000">
                  <a:schemeClr val="accent4">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Sheet1!$D$1</c:f>
              <c:numCache>
                <c:formatCode>General</c:formatCode>
                <c:ptCount val="1"/>
                <c:pt idx="0">
                  <c:v>213</c:v>
                </c:pt>
              </c:numCache>
            </c:numRef>
          </c:val>
          <c:extLst>
            <c:ext xmlns:c16="http://schemas.microsoft.com/office/drawing/2014/chart" uri="{C3380CC4-5D6E-409C-BE32-E72D297353CC}">
              <c16:uniqueId val="{00000003-18A3-4C44-B287-4B100BAC613F}"/>
            </c:ext>
          </c:extLst>
        </c:ser>
        <c:ser>
          <c:idx val="4"/>
          <c:order val="4"/>
          <c:tx>
            <c:v>Spring Benchmark</c:v>
          </c:tx>
          <c:spPr>
            <a:gradFill>
              <a:gsLst>
                <a:gs pos="0">
                  <a:schemeClr val="accent5"/>
                </a:gs>
                <a:gs pos="100000">
                  <a:schemeClr val="accent5">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val>
            <c:numRef>
              <c:f>Sheet1!$E$1</c:f>
              <c:numCache>
                <c:formatCode>General</c:formatCode>
                <c:ptCount val="1"/>
                <c:pt idx="0">
                  <c:v>218</c:v>
                </c:pt>
              </c:numCache>
            </c:numRef>
          </c:val>
          <c:extLst>
            <c:ext xmlns:c16="http://schemas.microsoft.com/office/drawing/2014/chart" uri="{C3380CC4-5D6E-409C-BE32-E72D297353CC}">
              <c16:uniqueId val="{00000004-18A3-4C44-B287-4B100BAC613F}"/>
            </c:ext>
          </c:extLst>
        </c:ser>
        <c:dLbls>
          <c:dLblPos val="inEnd"/>
          <c:showLegendKey val="0"/>
          <c:showVal val="1"/>
          <c:showCatName val="0"/>
          <c:showSerName val="0"/>
          <c:showPercent val="0"/>
          <c:showBubbleSize val="0"/>
        </c:dLbls>
        <c:gapWidth val="41"/>
        <c:axId val="220868656"/>
        <c:axId val="220870624"/>
      </c:barChart>
      <c:catAx>
        <c:axId val="2208686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n-US"/>
          </a:p>
        </c:txPr>
        <c:crossAx val="220870624"/>
        <c:crosses val="autoZero"/>
        <c:auto val="1"/>
        <c:lblAlgn val="ctr"/>
        <c:lblOffset val="100"/>
        <c:noMultiLvlLbl val="0"/>
      </c:catAx>
      <c:valAx>
        <c:axId val="220870624"/>
        <c:scaling>
          <c:orientation val="minMax"/>
        </c:scaling>
        <c:delete val="1"/>
        <c:axPos val="l"/>
        <c:numFmt formatCode="General" sourceLinked="1"/>
        <c:majorTickMark val="none"/>
        <c:minorTickMark val="none"/>
        <c:tickLblPos val="nextTo"/>
        <c:crossAx val="2208686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A4ED5-6CAB-4858-8A0D-D976D137B4A8}" type="datetimeFigureOut">
              <a:rPr lang="en-US" smtClean="0"/>
              <a:t>8/20/2016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B9B16D-C78C-4B4F-9213-17F7382300FA}" type="slidenum">
              <a:rPr lang="en-US" smtClean="0"/>
              <a:t>‹#›</a:t>
            </a:fld>
            <a:endParaRPr lang="en-US"/>
          </a:p>
        </p:txBody>
      </p:sp>
    </p:spTree>
    <p:extLst>
      <p:ext uri="{BB962C8B-B14F-4D97-AF65-F5344CB8AC3E}">
        <p14:creationId xmlns:p14="http://schemas.microsoft.com/office/powerpoint/2010/main" val="3151535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720308-B4C6-4904-B0BD-08EDBA7214D9}" type="slidenum">
              <a:rPr lang="en-US" smtClean="0"/>
              <a:t>2</a:t>
            </a:fld>
            <a:endParaRPr lang="en-US"/>
          </a:p>
        </p:txBody>
      </p:sp>
    </p:spTree>
    <p:extLst>
      <p:ext uri="{BB962C8B-B14F-4D97-AF65-F5344CB8AC3E}">
        <p14:creationId xmlns:p14="http://schemas.microsoft.com/office/powerpoint/2010/main" val="1479257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 Rate:</a:t>
            </a:r>
          </a:p>
          <a:p>
            <a:r>
              <a:rPr lang="en-US" dirty="0"/>
              <a:t>160 – 120 = 40 word increase expected for the average 4</a:t>
            </a:r>
            <a:r>
              <a:rPr lang="en-US" baseline="30000" dirty="0"/>
              <a:t>th</a:t>
            </a:r>
            <a:r>
              <a:rPr lang="en-US" dirty="0"/>
              <a:t> grade student over the course of the year.</a:t>
            </a:r>
          </a:p>
          <a:p>
            <a:endParaRPr lang="en-US" dirty="0"/>
          </a:p>
          <a:p>
            <a:r>
              <a:rPr lang="en-US" dirty="0"/>
              <a:t>40 / 3 = 13.3 wpm gain</a:t>
            </a:r>
            <a:r>
              <a:rPr lang="en-US" baseline="0" dirty="0"/>
              <a:t> expected </a:t>
            </a:r>
            <a:r>
              <a:rPr lang="en-US" dirty="0"/>
              <a:t>each assessment period</a:t>
            </a:r>
            <a:r>
              <a:rPr lang="en-US" baseline="0" dirty="0"/>
              <a:t> </a:t>
            </a:r>
            <a:r>
              <a:rPr lang="en-US" dirty="0"/>
              <a:t>for the average 4</a:t>
            </a:r>
            <a:r>
              <a:rPr lang="en-US" baseline="30000" dirty="0"/>
              <a:t>th</a:t>
            </a:r>
            <a:r>
              <a:rPr lang="en-US" dirty="0"/>
              <a:t> grade student over the course of the year.</a:t>
            </a:r>
          </a:p>
          <a:p>
            <a:endParaRPr lang="en-US" dirty="0"/>
          </a:p>
          <a:p>
            <a:r>
              <a:rPr lang="en-US" dirty="0"/>
              <a:t>36 / 3 = 12 weeks in each assessment period.</a:t>
            </a:r>
          </a:p>
          <a:p>
            <a:endParaRPr lang="en-US" dirty="0"/>
          </a:p>
          <a:p>
            <a:pPr defTabSz="931774">
              <a:defRPr/>
            </a:pPr>
            <a:r>
              <a:rPr lang="en-US" dirty="0"/>
              <a:t>13.3 / 12 = 1.1 wpm gain</a:t>
            </a:r>
            <a:r>
              <a:rPr lang="en-US" baseline="0" dirty="0"/>
              <a:t> expected</a:t>
            </a:r>
            <a:r>
              <a:rPr lang="en-US" dirty="0"/>
              <a:t> each week for the average 4</a:t>
            </a:r>
            <a:r>
              <a:rPr lang="en-US" baseline="30000" dirty="0"/>
              <a:t>th</a:t>
            </a:r>
            <a:r>
              <a:rPr lang="en-US" dirty="0"/>
              <a:t> grade student over the course of the year.</a:t>
            </a:r>
          </a:p>
          <a:p>
            <a:pPr defTabSz="931774">
              <a:defRPr/>
            </a:pPr>
            <a:endParaRPr lang="en-US" dirty="0"/>
          </a:p>
          <a:p>
            <a:pPr defTabSz="931774">
              <a:defRPr/>
            </a:pPr>
            <a:r>
              <a:rPr lang="en-US" dirty="0"/>
              <a:t>**Mention FastBridge progress monitoring does</a:t>
            </a:r>
            <a:r>
              <a:rPr lang="en-US" baseline="0" dirty="0"/>
              <a:t> this type of calculation for you if you’re using that tool.</a:t>
            </a:r>
            <a:endParaRPr lang="en-US" dirty="0"/>
          </a:p>
          <a:p>
            <a:endParaRPr lang="en-US" dirty="0"/>
          </a:p>
        </p:txBody>
      </p:sp>
      <p:sp>
        <p:nvSpPr>
          <p:cNvPr id="4" name="Slide Number Placeholder 3"/>
          <p:cNvSpPr>
            <a:spLocks noGrp="1"/>
          </p:cNvSpPr>
          <p:nvPr>
            <p:ph type="sldNum" sz="quarter" idx="10"/>
          </p:nvPr>
        </p:nvSpPr>
        <p:spPr/>
        <p:txBody>
          <a:bodyPr/>
          <a:lstStyle/>
          <a:p>
            <a:fld id="{9AC0F6AD-8226-4BEF-BBB4-9784ECBA80D9}" type="slidenum">
              <a:rPr lang="en-US" smtClean="0"/>
              <a:t>13</a:t>
            </a:fld>
            <a:endParaRPr lang="en-US"/>
          </a:p>
        </p:txBody>
      </p:sp>
    </p:spTree>
    <p:extLst>
      <p:ext uri="{BB962C8B-B14F-4D97-AF65-F5344CB8AC3E}">
        <p14:creationId xmlns:p14="http://schemas.microsoft.com/office/powerpoint/2010/main" val="3247622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(anything beyond 1.65 would NOT be a reasonable rate of progress for this student)</a:t>
            </a:r>
          </a:p>
          <a:p>
            <a:endParaRPr lang="en-US" dirty="0"/>
          </a:p>
          <a:p>
            <a:pPr marL="174708" indent="-174708">
              <a:buFont typeface="Arial" pitchFamily="34" charset="0"/>
              <a:buChar char="•"/>
            </a:pPr>
            <a:r>
              <a:rPr lang="en-US" dirty="0"/>
              <a:t>Use</a:t>
            </a:r>
            <a:r>
              <a:rPr lang="en-US" baseline="0" dirty="0"/>
              <a:t> the data to help you adjust the instruction (frequency, duration, delivery method).</a:t>
            </a:r>
          </a:p>
          <a:p>
            <a:pPr marL="174708" indent="-174708">
              <a:buFont typeface="Arial" pitchFamily="34" charset="0"/>
              <a:buChar char="•"/>
            </a:pPr>
            <a:r>
              <a:rPr lang="en-US" baseline="0" dirty="0"/>
              <a:t>Discuss with your TOSA the potential need to schedule more intensive interventions.</a:t>
            </a:r>
          </a:p>
          <a:p>
            <a:pPr marL="174708" indent="-174708">
              <a:buFont typeface="Arial" pitchFamily="34" charset="0"/>
              <a:buChar char="•"/>
            </a:pPr>
            <a:endParaRPr lang="en-US" baseline="0" dirty="0"/>
          </a:p>
          <a:p>
            <a:pPr marL="174708" indent="-174708">
              <a:buFont typeface="Arial" pitchFamily="34" charset="0"/>
              <a:buChar char="•"/>
            </a:pPr>
            <a:r>
              <a:rPr lang="en-US" baseline="0" dirty="0"/>
              <a:t>THIS CALCULATION MAY NOT BE POSSIBLE WITH EVERY SCORE YOU ANALYZE!  Only if you can first determine a typical rate of growth over the course of a year.</a:t>
            </a:r>
            <a:endParaRPr lang="en-US" dirty="0"/>
          </a:p>
          <a:p>
            <a:endParaRPr lang="en-US" dirty="0"/>
          </a:p>
        </p:txBody>
      </p:sp>
      <p:sp>
        <p:nvSpPr>
          <p:cNvPr id="4" name="Slide Number Placeholder 3"/>
          <p:cNvSpPr>
            <a:spLocks noGrp="1"/>
          </p:cNvSpPr>
          <p:nvPr>
            <p:ph type="sldNum" sz="quarter" idx="10"/>
          </p:nvPr>
        </p:nvSpPr>
        <p:spPr/>
        <p:txBody>
          <a:bodyPr/>
          <a:lstStyle/>
          <a:p>
            <a:fld id="{9AC0F6AD-8226-4BEF-BBB4-9784ECBA80D9}" type="slidenum">
              <a:rPr lang="en-US" smtClean="0"/>
              <a:t>14</a:t>
            </a:fld>
            <a:endParaRPr lang="en-US"/>
          </a:p>
        </p:txBody>
      </p:sp>
    </p:spTree>
    <p:extLst>
      <p:ext uri="{BB962C8B-B14F-4D97-AF65-F5344CB8AC3E}">
        <p14:creationId xmlns:p14="http://schemas.microsoft.com/office/powerpoint/2010/main" val="3884892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C0F6AD-8226-4BEF-BBB4-9784ECBA80D9}" type="slidenum">
              <a:rPr lang="en-US" smtClean="0"/>
              <a:t>15</a:t>
            </a:fld>
            <a:endParaRPr lang="en-US"/>
          </a:p>
        </p:txBody>
      </p:sp>
    </p:spTree>
    <p:extLst>
      <p:ext uri="{BB962C8B-B14F-4D97-AF65-F5344CB8AC3E}">
        <p14:creationId xmlns:p14="http://schemas.microsoft.com/office/powerpoint/2010/main" val="2261662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C0F6AD-8226-4BEF-BBB4-9784ECBA80D9}" type="slidenum">
              <a:rPr lang="en-US" smtClean="0"/>
              <a:t>16</a:t>
            </a:fld>
            <a:endParaRPr lang="en-US"/>
          </a:p>
        </p:txBody>
      </p:sp>
    </p:spTree>
    <p:extLst>
      <p:ext uri="{BB962C8B-B14F-4D97-AF65-F5344CB8AC3E}">
        <p14:creationId xmlns:p14="http://schemas.microsoft.com/office/powerpoint/2010/main" val="3797212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a:t>
            </a:r>
            <a:r>
              <a:rPr lang="en-US" baseline="0" dirty="0"/>
              <a:t> of these FastBridge tools provide guidance for setting ambitious, but reasonable goals.  (Login to provide live demo of how to determine realistic vs. ambitious goals based on student data.)</a:t>
            </a:r>
            <a:endParaRPr lang="en-US" dirty="0"/>
          </a:p>
          <a:p>
            <a:endParaRPr lang="en-US" dirty="0"/>
          </a:p>
          <a:p>
            <a:r>
              <a:rPr lang="en-US" dirty="0"/>
              <a:t>In</a:t>
            </a:r>
            <a:r>
              <a:rPr lang="en-US" baseline="0" dirty="0"/>
              <a:t> the Knowledge Base, there is guidance for setting up progress monitoring groups:</a:t>
            </a:r>
          </a:p>
          <a:p>
            <a:r>
              <a:rPr lang="en-US" baseline="0" dirty="0"/>
              <a:t>-”Setting Up Progress Monitoring Groups” (Video: 9:47)</a:t>
            </a:r>
          </a:p>
          <a:p>
            <a:r>
              <a:rPr lang="en-US" baseline="0" dirty="0"/>
              <a:t>-”Setting UP Progress Monitoring Groups” step-by-step directions with screen shots</a:t>
            </a:r>
          </a:p>
          <a:p>
            <a:endParaRPr lang="en-US" baseline="0" dirty="0"/>
          </a:p>
          <a:p>
            <a:r>
              <a:rPr lang="en-US" baseline="0" dirty="0"/>
              <a:t>The Knowledge Base also has guidance for using the “Screening to Intervention Report”:</a:t>
            </a:r>
          </a:p>
          <a:p>
            <a:r>
              <a:rPr lang="en-US" baseline="0" dirty="0"/>
              <a:t>-”Screening to Intervention Report” Video (4:14)</a:t>
            </a:r>
          </a:p>
          <a:p>
            <a:r>
              <a:rPr lang="en-US" baseline="0" dirty="0"/>
              <a:t>-This makes it easier </a:t>
            </a:r>
            <a:r>
              <a:rPr lang="en-US" baseline="0"/>
              <a:t>for teachers </a:t>
            </a:r>
            <a:r>
              <a:rPr lang="en-US" baseline="0" dirty="0"/>
              <a:t>to understand which tools to use for specific students</a:t>
            </a:r>
          </a:p>
        </p:txBody>
      </p:sp>
      <p:sp>
        <p:nvSpPr>
          <p:cNvPr id="4" name="Slide Number Placeholder 3"/>
          <p:cNvSpPr>
            <a:spLocks noGrp="1"/>
          </p:cNvSpPr>
          <p:nvPr>
            <p:ph type="sldNum" sz="quarter" idx="10"/>
          </p:nvPr>
        </p:nvSpPr>
        <p:spPr/>
        <p:txBody>
          <a:bodyPr/>
          <a:lstStyle/>
          <a:p>
            <a:fld id="{58B9B16D-C78C-4B4F-9213-17F7382300FA}" type="slidenum">
              <a:rPr lang="en-US" smtClean="0"/>
              <a:t>17</a:t>
            </a:fld>
            <a:endParaRPr lang="en-US"/>
          </a:p>
        </p:txBody>
      </p:sp>
    </p:spTree>
    <p:extLst>
      <p:ext uri="{BB962C8B-B14F-4D97-AF65-F5344CB8AC3E}">
        <p14:creationId xmlns:p14="http://schemas.microsoft.com/office/powerpoint/2010/main" val="3609165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example provides a gap analysis of the student compared to the peer’s current level of performance.  It’s ok to take this into consideration if the peer group is meeting the proficiency expectation.  You would not want to make this kind of comparison if you have “dirty water”.</a:t>
            </a:r>
            <a:endParaRPr lang="en-US" dirty="0"/>
          </a:p>
        </p:txBody>
      </p:sp>
      <p:sp>
        <p:nvSpPr>
          <p:cNvPr id="4" name="Slide Number Placeholder 3"/>
          <p:cNvSpPr>
            <a:spLocks noGrp="1"/>
          </p:cNvSpPr>
          <p:nvPr>
            <p:ph type="sldNum" sz="quarter" idx="10"/>
          </p:nvPr>
        </p:nvSpPr>
        <p:spPr/>
        <p:txBody>
          <a:bodyPr/>
          <a:lstStyle/>
          <a:p>
            <a:fld id="{58B9B16D-C78C-4B4F-9213-17F7382300FA}" type="slidenum">
              <a:rPr lang="en-US" smtClean="0"/>
              <a:t>18</a:t>
            </a:fld>
            <a:endParaRPr lang="en-US"/>
          </a:p>
        </p:txBody>
      </p:sp>
    </p:spTree>
    <p:extLst>
      <p:ext uri="{BB962C8B-B14F-4D97-AF65-F5344CB8AC3E}">
        <p14:creationId xmlns:p14="http://schemas.microsoft.com/office/powerpoint/2010/main" val="1201555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a:t>
            </a:r>
            <a:r>
              <a:rPr lang="en-US" baseline="0" dirty="0"/>
              <a:t> is another example providing a gap analysis of the student compared to the peer’s current level of performance.  </a:t>
            </a:r>
            <a:r>
              <a:rPr lang="en-US" dirty="0"/>
              <a:t>Our target student is in need of intervention, but so is the rest of the class!  This is an example of when core needs to be re-examined for the whole group.  Our peer group has a gap of 2.0 and needs to learn 2 new facts per week themselves in order to meet the expectation in 30 weeks.  This is</a:t>
            </a:r>
            <a:r>
              <a:rPr lang="en-US" baseline="0" dirty="0"/>
              <a:t> probably not a “student specific” problem that needs to be addressed with a PMP through tiered interventions (at least not initially).</a:t>
            </a:r>
            <a:endParaRPr lang="en-US" dirty="0"/>
          </a:p>
          <a:p>
            <a:endParaRPr lang="en-US" dirty="0"/>
          </a:p>
        </p:txBody>
      </p:sp>
      <p:sp>
        <p:nvSpPr>
          <p:cNvPr id="4" name="Slide Number Placeholder 3"/>
          <p:cNvSpPr>
            <a:spLocks noGrp="1"/>
          </p:cNvSpPr>
          <p:nvPr>
            <p:ph type="sldNum" sz="quarter" idx="10"/>
          </p:nvPr>
        </p:nvSpPr>
        <p:spPr/>
        <p:txBody>
          <a:bodyPr/>
          <a:lstStyle/>
          <a:p>
            <a:fld id="{58B9B16D-C78C-4B4F-9213-17F7382300FA}" type="slidenum">
              <a:rPr lang="en-US" smtClean="0"/>
              <a:t>19</a:t>
            </a:fld>
            <a:endParaRPr lang="en-US"/>
          </a:p>
        </p:txBody>
      </p:sp>
    </p:spTree>
    <p:extLst>
      <p:ext uri="{BB962C8B-B14F-4D97-AF65-F5344CB8AC3E}">
        <p14:creationId xmlns:p14="http://schemas.microsoft.com/office/powerpoint/2010/main" val="3032670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PST</a:t>
            </a:r>
            <a:r>
              <a:rPr lang="en-US" baseline="0" dirty="0"/>
              <a:t> team needs to decide on how fast the behavior needs to be reduced and how reasonable it is to expect a given reduction in behavior.</a:t>
            </a:r>
            <a:endParaRPr lang="en-US" dirty="0"/>
          </a:p>
        </p:txBody>
      </p:sp>
      <p:sp>
        <p:nvSpPr>
          <p:cNvPr id="4" name="Slide Number Placeholder 3"/>
          <p:cNvSpPr>
            <a:spLocks noGrp="1"/>
          </p:cNvSpPr>
          <p:nvPr>
            <p:ph type="sldNum" sz="quarter" idx="10"/>
          </p:nvPr>
        </p:nvSpPr>
        <p:spPr/>
        <p:txBody>
          <a:bodyPr/>
          <a:lstStyle/>
          <a:p>
            <a:fld id="{58B9B16D-C78C-4B4F-9213-17F7382300FA}" type="slidenum">
              <a:rPr lang="en-US" smtClean="0"/>
              <a:t>21</a:t>
            </a:fld>
            <a:endParaRPr lang="en-US"/>
          </a:p>
        </p:txBody>
      </p:sp>
    </p:spTree>
    <p:extLst>
      <p:ext uri="{BB962C8B-B14F-4D97-AF65-F5344CB8AC3E}">
        <p14:creationId xmlns:p14="http://schemas.microsoft.com/office/powerpoint/2010/main" val="3323277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Fastbridge is looking at the long-term.   Are we on target to meet expectations?    Is it reasonable to meet the expectation in the time left.  How intensive does intervention need to be?</a:t>
            </a:r>
            <a:endParaRPr lang="en-US" dirty="0"/>
          </a:p>
        </p:txBody>
      </p:sp>
      <p:sp>
        <p:nvSpPr>
          <p:cNvPr id="4" name="Slide Number Placeholder 3"/>
          <p:cNvSpPr>
            <a:spLocks noGrp="1"/>
          </p:cNvSpPr>
          <p:nvPr>
            <p:ph type="sldNum" sz="quarter" idx="10"/>
          </p:nvPr>
        </p:nvSpPr>
        <p:spPr/>
        <p:txBody>
          <a:bodyPr/>
          <a:lstStyle/>
          <a:p>
            <a:fld id="{58B9B16D-C78C-4B4F-9213-17F7382300FA}" type="slidenum">
              <a:rPr lang="en-US" smtClean="0"/>
              <a:t>27</a:t>
            </a:fld>
            <a:endParaRPr lang="en-US"/>
          </a:p>
        </p:txBody>
      </p:sp>
    </p:spTree>
    <p:extLst>
      <p:ext uri="{BB962C8B-B14F-4D97-AF65-F5344CB8AC3E}">
        <p14:creationId xmlns:p14="http://schemas.microsoft.com/office/powerpoint/2010/main" val="1732743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procedure could be used for subscales.</a:t>
            </a:r>
          </a:p>
          <a:p>
            <a:r>
              <a:rPr lang="en-US" dirty="0"/>
              <a:t>Remember</a:t>
            </a:r>
            <a:r>
              <a:rPr lang="en-US" baseline="0" dirty="0"/>
              <a:t> Fastbridge is looking at the long-term.   Are we on target to meet expectations?    Is it reasonable to meet the expectation in the time left.  How intensive does intervention need to be?</a:t>
            </a:r>
            <a:endParaRPr lang="en-US" dirty="0"/>
          </a:p>
        </p:txBody>
      </p:sp>
      <p:sp>
        <p:nvSpPr>
          <p:cNvPr id="4" name="Slide Number Placeholder 3"/>
          <p:cNvSpPr>
            <a:spLocks noGrp="1"/>
          </p:cNvSpPr>
          <p:nvPr>
            <p:ph type="sldNum" sz="quarter" idx="10"/>
          </p:nvPr>
        </p:nvSpPr>
        <p:spPr/>
        <p:txBody>
          <a:bodyPr/>
          <a:lstStyle/>
          <a:p>
            <a:fld id="{58B9B16D-C78C-4B4F-9213-17F7382300FA}" type="slidenum">
              <a:rPr lang="en-US" smtClean="0"/>
              <a:t>29</a:t>
            </a:fld>
            <a:endParaRPr lang="en-US"/>
          </a:p>
        </p:txBody>
      </p:sp>
    </p:spTree>
    <p:extLst>
      <p:ext uri="{BB962C8B-B14F-4D97-AF65-F5344CB8AC3E}">
        <p14:creationId xmlns:p14="http://schemas.microsoft.com/office/powerpoint/2010/main" val="372551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 no established criterion or formula</a:t>
            </a:r>
          </a:p>
          <a:p>
            <a:pPr marL="171450" indent="-171450">
              <a:buFont typeface="Arial" panose="020B0604020202020204" pitchFamily="34" charset="0"/>
              <a:buChar char="•"/>
            </a:pPr>
            <a:r>
              <a:rPr lang="en-US" dirty="0"/>
              <a:t>We’re going to show you the method the state introduced in their initial PS/</a:t>
            </a:r>
            <a:r>
              <a:rPr lang="en-US" dirty="0" err="1"/>
              <a:t>RtI</a:t>
            </a:r>
            <a:r>
              <a:rPr lang="en-US" dirty="0"/>
              <a:t> trainings in 2008 which is what Citrus County adopted as our</a:t>
            </a:r>
            <a:r>
              <a:rPr lang="en-US" baseline="0" dirty="0"/>
              <a:t> standard method</a:t>
            </a:r>
            <a:r>
              <a:rPr lang="en-US" dirty="0"/>
              <a:t>.</a:t>
            </a:r>
          </a:p>
          <a:p>
            <a:pPr marL="171450" indent="-171450">
              <a:buFont typeface="Arial" panose="020B0604020202020204" pitchFamily="34" charset="0"/>
              <a:buChar char="•"/>
            </a:pPr>
            <a:r>
              <a:rPr lang="en-US" dirty="0"/>
              <a:t>We’re also going to show you how to determine if a goal is ambitious, but reasonable based on</a:t>
            </a:r>
            <a:r>
              <a:rPr lang="en-US" baseline="0" dirty="0"/>
              <a:t> the “green book” – Annual Growth, Catch Up Growth.</a:t>
            </a:r>
          </a:p>
          <a:p>
            <a:pPr marL="171450" indent="-171450">
              <a:buFont typeface="Arial" panose="020B0604020202020204" pitchFamily="34" charset="0"/>
              <a:buChar char="•"/>
            </a:pPr>
            <a:r>
              <a:rPr lang="en-US" baseline="0" dirty="0" err="1"/>
              <a:t>FastBridge</a:t>
            </a:r>
            <a:r>
              <a:rPr lang="en-US" baseline="0" dirty="0"/>
              <a:t> also has a built-in process for determining ambitious, but reasonable which we will explore a little later.</a:t>
            </a:r>
          </a:p>
          <a:p>
            <a:pPr marL="171450" indent="-171450">
              <a:buFont typeface="Arial" panose="020B0604020202020204" pitchFamily="34" charset="0"/>
              <a:buChar char="•"/>
            </a:pPr>
            <a:r>
              <a:rPr lang="en-US" baseline="0" dirty="0"/>
              <a:t>Sometimes the intervention programs you’re using will establish the required level of intensity for you. </a:t>
            </a:r>
          </a:p>
          <a:p>
            <a:pPr marL="171450" indent="-171450">
              <a:buFont typeface="Arial" panose="020B0604020202020204" pitchFamily="34" charset="0"/>
              <a:buChar char="•"/>
            </a:pPr>
            <a:r>
              <a:rPr lang="en-US" baseline="0" dirty="0"/>
              <a:t>Other times, it’s completely up to the team to make the best determination possible based on the available data.</a:t>
            </a:r>
            <a:endParaRPr lang="en-US" dirty="0"/>
          </a:p>
        </p:txBody>
      </p:sp>
      <p:sp>
        <p:nvSpPr>
          <p:cNvPr id="4" name="Slide Number Placeholder 3"/>
          <p:cNvSpPr>
            <a:spLocks noGrp="1"/>
          </p:cNvSpPr>
          <p:nvPr>
            <p:ph type="sldNum" sz="quarter" idx="10"/>
          </p:nvPr>
        </p:nvSpPr>
        <p:spPr/>
        <p:txBody>
          <a:bodyPr/>
          <a:lstStyle/>
          <a:p>
            <a:fld id="{58B9B16D-C78C-4B4F-9213-17F7382300FA}" type="slidenum">
              <a:rPr lang="en-US" smtClean="0"/>
              <a:t>4</a:t>
            </a:fld>
            <a:endParaRPr lang="en-US"/>
          </a:p>
        </p:txBody>
      </p:sp>
    </p:spTree>
    <p:extLst>
      <p:ext uri="{BB962C8B-B14F-4D97-AF65-F5344CB8AC3E}">
        <p14:creationId xmlns:p14="http://schemas.microsoft.com/office/powerpoint/2010/main" val="3722439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720308-B4C6-4904-B0BD-08EDBA7214D9}" type="slidenum">
              <a:rPr lang="en-US" smtClean="0"/>
              <a:t>5</a:t>
            </a:fld>
            <a:endParaRPr lang="en-US"/>
          </a:p>
        </p:txBody>
      </p:sp>
    </p:spTree>
    <p:extLst>
      <p:ext uri="{BB962C8B-B14F-4D97-AF65-F5344CB8AC3E}">
        <p14:creationId xmlns:p14="http://schemas.microsoft.com/office/powerpoint/2010/main" val="1636715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Understanding the idea of typical annual growth helps put the “gap” in perspective.  It also helps us see why gap analysis and rate of progress is so important in determining the amount of time an intervention should be in place and at what level of intensity in order to close the gap!</a:t>
            </a:r>
          </a:p>
          <a:p>
            <a:endParaRPr lang="en-US" dirty="0"/>
          </a:p>
        </p:txBody>
      </p:sp>
      <p:sp>
        <p:nvSpPr>
          <p:cNvPr id="4" name="Slide Number Placeholder 3"/>
          <p:cNvSpPr>
            <a:spLocks noGrp="1"/>
          </p:cNvSpPr>
          <p:nvPr>
            <p:ph type="sldNum" sz="quarter" idx="10"/>
          </p:nvPr>
        </p:nvSpPr>
        <p:spPr/>
        <p:txBody>
          <a:bodyPr/>
          <a:lstStyle/>
          <a:p>
            <a:fld id="{58720308-B4C6-4904-B0BD-08EDBA7214D9}" type="slidenum">
              <a:rPr lang="en-US" smtClean="0"/>
              <a:t>6</a:t>
            </a:fld>
            <a:endParaRPr lang="en-US"/>
          </a:p>
        </p:txBody>
      </p:sp>
    </p:spTree>
    <p:extLst>
      <p:ext uri="{BB962C8B-B14F-4D97-AF65-F5344CB8AC3E}">
        <p14:creationId xmlns:p14="http://schemas.microsoft.com/office/powerpoint/2010/main" val="2285847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Ambitious,</a:t>
            </a:r>
            <a:r>
              <a:rPr lang="en-US" baseline="0" dirty="0"/>
              <a:t> but reasonable – we don’t want to set kids up for failure by creating learning goals that are impossible to achieve during the time we have an intervention in place.  This allows us to set realistic goals and consider long-range planning, if necessary.</a:t>
            </a:r>
            <a:endParaRPr lang="en-US" dirty="0"/>
          </a:p>
        </p:txBody>
      </p:sp>
      <p:sp>
        <p:nvSpPr>
          <p:cNvPr id="4" name="Slide Number Placeholder 3"/>
          <p:cNvSpPr>
            <a:spLocks noGrp="1"/>
          </p:cNvSpPr>
          <p:nvPr>
            <p:ph type="sldNum" sz="quarter" idx="10"/>
          </p:nvPr>
        </p:nvSpPr>
        <p:spPr/>
        <p:txBody>
          <a:bodyPr/>
          <a:lstStyle/>
          <a:p>
            <a:fld id="{58720308-B4C6-4904-B0BD-08EDBA7214D9}" type="slidenum">
              <a:rPr lang="en-US" smtClean="0"/>
              <a:t>7</a:t>
            </a:fld>
            <a:endParaRPr lang="en-US"/>
          </a:p>
        </p:txBody>
      </p:sp>
    </p:spTree>
    <p:extLst>
      <p:ext uri="{BB962C8B-B14F-4D97-AF65-F5344CB8AC3E}">
        <p14:creationId xmlns:p14="http://schemas.microsoft.com/office/powerpoint/2010/main" val="90451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If the student’s growth doesn’t equal at least 2 words gained per week each time you progress monitor:</a:t>
            </a:r>
          </a:p>
          <a:p>
            <a:r>
              <a:rPr lang="en-US" sz="1000" dirty="0"/>
              <a:t>   *Baseline = 30  Next data point collected if you monitor once a week should = 32…34…36…</a:t>
            </a:r>
          </a:p>
          <a:p>
            <a:pPr defTabSz="931774">
              <a:defRPr/>
            </a:pPr>
            <a:r>
              <a:rPr lang="en-US" sz="1000" dirty="0"/>
              <a:t>   *Baseline = 30  Next data point collected if you monitor every other week should = 34…38…42…</a:t>
            </a:r>
          </a:p>
          <a:p>
            <a:endParaRPr lang="en-US" sz="1000" dirty="0"/>
          </a:p>
          <a:p>
            <a:pPr marL="174708" indent="-174708">
              <a:buFont typeface="Arial" pitchFamily="34" charset="0"/>
              <a:buChar char="•"/>
            </a:pPr>
            <a:r>
              <a:rPr lang="en-US" sz="1000" dirty="0"/>
              <a:t>Use the data to help you adjust the instruction (frequency, duration, delivery method).</a:t>
            </a:r>
          </a:p>
          <a:p>
            <a:pPr marL="174708" indent="-174708">
              <a:buFont typeface="Arial" pitchFamily="34" charset="0"/>
              <a:buChar char="•"/>
            </a:pPr>
            <a:r>
              <a:rPr lang="en-US" sz="1000" dirty="0"/>
              <a:t>If the student isn’t meeting the expected growth trajectory, consider the potential need for a formal intervention plan (Tier 2 PMP).</a:t>
            </a:r>
          </a:p>
        </p:txBody>
      </p:sp>
      <p:sp>
        <p:nvSpPr>
          <p:cNvPr id="4" name="Slide Number Placeholder 3"/>
          <p:cNvSpPr>
            <a:spLocks noGrp="1"/>
          </p:cNvSpPr>
          <p:nvPr>
            <p:ph type="sldNum" sz="quarter" idx="10"/>
          </p:nvPr>
        </p:nvSpPr>
        <p:spPr/>
        <p:txBody>
          <a:bodyPr/>
          <a:lstStyle/>
          <a:p>
            <a:fld id="{9AC0F6AD-8226-4BEF-BBB4-9784ECBA80D9}" type="slidenum">
              <a:rPr lang="en-US" smtClean="0"/>
              <a:t>8</a:t>
            </a:fld>
            <a:endParaRPr lang="en-US"/>
          </a:p>
        </p:txBody>
      </p:sp>
    </p:spTree>
    <p:extLst>
      <p:ext uri="{BB962C8B-B14F-4D97-AF65-F5344CB8AC3E}">
        <p14:creationId xmlns:p14="http://schemas.microsoft.com/office/powerpoint/2010/main" val="2402507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Why would you determine the peer level of performance?</a:t>
            </a:r>
          </a:p>
          <a:p>
            <a:endParaRPr lang="en-US" sz="1000" dirty="0"/>
          </a:p>
          <a:p>
            <a:r>
              <a:rPr lang="en-US" sz="1000" dirty="0"/>
              <a:t>Does this student require intervention?  With a “3.3 gap”, would you begin with a Tier II intervention or consider more intensive support at Tier III to help close the gap?</a:t>
            </a:r>
          </a:p>
        </p:txBody>
      </p:sp>
      <p:sp>
        <p:nvSpPr>
          <p:cNvPr id="4" name="Slide Number Placeholder 3"/>
          <p:cNvSpPr>
            <a:spLocks noGrp="1"/>
          </p:cNvSpPr>
          <p:nvPr>
            <p:ph type="sldNum" sz="quarter" idx="10"/>
          </p:nvPr>
        </p:nvSpPr>
        <p:spPr/>
        <p:txBody>
          <a:bodyPr/>
          <a:lstStyle/>
          <a:p>
            <a:fld id="{9AC0F6AD-8226-4BEF-BBB4-9784ECBA80D9}" type="slidenum">
              <a:rPr lang="en-US" smtClean="0"/>
              <a:t>9</a:t>
            </a:fld>
            <a:endParaRPr lang="en-US"/>
          </a:p>
        </p:txBody>
      </p:sp>
    </p:spTree>
    <p:extLst>
      <p:ext uri="{BB962C8B-B14F-4D97-AF65-F5344CB8AC3E}">
        <p14:creationId xmlns:p14="http://schemas.microsoft.com/office/powerpoint/2010/main" val="2864888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Does this student require intervention?  Probably not a Tier II intervention formally documented on a PMP.  Perhaps some differentiated small group instruction?</a:t>
            </a:r>
          </a:p>
        </p:txBody>
      </p:sp>
      <p:sp>
        <p:nvSpPr>
          <p:cNvPr id="4" name="Slide Number Placeholder 3"/>
          <p:cNvSpPr>
            <a:spLocks noGrp="1"/>
          </p:cNvSpPr>
          <p:nvPr>
            <p:ph type="sldNum" sz="quarter" idx="10"/>
          </p:nvPr>
        </p:nvSpPr>
        <p:spPr/>
        <p:txBody>
          <a:bodyPr/>
          <a:lstStyle/>
          <a:p>
            <a:fld id="{9AC0F6AD-8226-4BEF-BBB4-9784ECBA80D9}" type="slidenum">
              <a:rPr lang="en-US" smtClean="0"/>
              <a:t>10</a:t>
            </a:fld>
            <a:endParaRPr lang="en-US"/>
          </a:p>
        </p:txBody>
      </p:sp>
    </p:spTree>
    <p:extLst>
      <p:ext uri="{BB962C8B-B14F-4D97-AF65-F5344CB8AC3E}">
        <p14:creationId xmlns:p14="http://schemas.microsoft.com/office/powerpoint/2010/main" val="4291991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C0F6AD-8226-4BEF-BBB4-9784ECBA80D9}" type="slidenum">
              <a:rPr lang="en-US" smtClean="0"/>
              <a:t>12</a:t>
            </a:fld>
            <a:endParaRPr lang="en-US"/>
          </a:p>
        </p:txBody>
      </p:sp>
    </p:spTree>
    <p:extLst>
      <p:ext uri="{BB962C8B-B14F-4D97-AF65-F5344CB8AC3E}">
        <p14:creationId xmlns:p14="http://schemas.microsoft.com/office/powerpoint/2010/main" val="3456033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280575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62281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9917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410880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0653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2889269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3121699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1688999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229316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93AFC-8304-4023-BA8E-6C2D9631137E}"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286820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93AFC-8304-4023-BA8E-6C2D9631137E}"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14377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93AFC-8304-4023-BA8E-6C2D9631137E}" type="datetimeFigureOut">
              <a:rPr lang="en-US" smtClean="0"/>
              <a:t>8/20/2016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339332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93AFC-8304-4023-BA8E-6C2D9631137E}" type="datetimeFigureOut">
              <a:rPr lang="en-US" smtClean="0"/>
              <a:t>8/20/2016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1980115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93AFC-8304-4023-BA8E-6C2D9631137E}" type="datetimeFigureOut">
              <a:rPr lang="en-US" smtClean="0"/>
              <a:t>8/20/2016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383358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193AFC-8304-4023-BA8E-6C2D9631137E}"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344896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193AFC-8304-4023-BA8E-6C2D9631137E}"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0A24B-EFCF-467A-A2A3-F0AE7C491581}" type="slidenum">
              <a:rPr lang="en-US" smtClean="0"/>
              <a:t>‹#›</a:t>
            </a:fld>
            <a:endParaRPr lang="en-US"/>
          </a:p>
        </p:txBody>
      </p:sp>
    </p:spTree>
    <p:extLst>
      <p:ext uri="{BB962C8B-B14F-4D97-AF65-F5344CB8AC3E}">
        <p14:creationId xmlns:p14="http://schemas.microsoft.com/office/powerpoint/2010/main" val="202402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193AFC-8304-4023-BA8E-6C2D9631137E}" type="datetimeFigureOut">
              <a:rPr lang="en-US" smtClean="0"/>
              <a:t>8/20/2016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0A24B-EFCF-467A-A2A3-F0AE7C491581}" type="slidenum">
              <a:rPr lang="en-US" smtClean="0"/>
              <a:t>‹#›</a:t>
            </a:fld>
            <a:endParaRPr lang="en-US"/>
          </a:p>
        </p:txBody>
      </p:sp>
    </p:spTree>
    <p:extLst>
      <p:ext uri="{BB962C8B-B14F-4D97-AF65-F5344CB8AC3E}">
        <p14:creationId xmlns:p14="http://schemas.microsoft.com/office/powerpoint/2010/main" val="22954695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info.fldoe.org/docushare/dsweb/Get/Document-7504/dps-2015-151.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nfo.fldoe.org/docushare/dsweb/Get/Document-7504/dps-2015-15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9610" y="290007"/>
            <a:ext cx="7766936" cy="1646302"/>
          </a:xfrm>
        </p:spPr>
        <p:txBody>
          <a:bodyPr/>
          <a:lstStyle/>
          <a:p>
            <a:pPr algn="ctr"/>
            <a:r>
              <a:rPr lang="en-US" b="1" dirty="0"/>
              <a:t>Gap Analysis and</a:t>
            </a:r>
            <a:br>
              <a:rPr lang="en-US" b="1" dirty="0"/>
            </a:br>
            <a:r>
              <a:rPr lang="en-US" b="1" dirty="0"/>
              <a:t>Rate of Progress</a:t>
            </a:r>
          </a:p>
        </p:txBody>
      </p:sp>
      <p:pic>
        <p:nvPicPr>
          <p:cNvPr id="4" name="Picture 3" descr="Marksville Elementary School has a special group of 5th and 6th grad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6615" y="2602992"/>
            <a:ext cx="5235165" cy="304669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0531324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114300"/>
            <a:ext cx="8632372" cy="1143000"/>
          </a:xfrm>
        </p:spPr>
        <p:txBody>
          <a:bodyPr>
            <a:normAutofit fontScale="90000"/>
          </a:bodyPr>
          <a:lstStyle/>
          <a:p>
            <a:r>
              <a:rPr lang="en-US" b="1" dirty="0"/>
              <a:t>Gap Analysis: Sight Words (example 2) </a:t>
            </a:r>
            <a:endParaRPr lang="en-US" dirty="0"/>
          </a:p>
        </p:txBody>
      </p:sp>
      <p:sp>
        <p:nvSpPr>
          <p:cNvPr id="3" name="Content Placeholder 2"/>
          <p:cNvSpPr>
            <a:spLocks noGrp="1"/>
          </p:cNvSpPr>
          <p:nvPr>
            <p:ph idx="1"/>
          </p:nvPr>
        </p:nvSpPr>
        <p:spPr>
          <a:xfrm>
            <a:off x="1099456" y="968830"/>
            <a:ext cx="8643257" cy="5617028"/>
          </a:xfrm>
        </p:spPr>
        <p:txBody>
          <a:bodyPr>
            <a:normAutofit lnSpcReduction="10000"/>
          </a:bodyPr>
          <a:lstStyle/>
          <a:p>
            <a:r>
              <a:rPr lang="en-US" sz="2800" dirty="0"/>
              <a:t>Target Student’s Observed/Current Level of Performance:  </a:t>
            </a:r>
            <a:r>
              <a:rPr lang="en-US" sz="2800" i="1" dirty="0"/>
              <a:t>Reads 70 Sight Words</a:t>
            </a:r>
          </a:p>
          <a:p>
            <a:pPr>
              <a:buFontTx/>
              <a:buNone/>
            </a:pPr>
            <a:endParaRPr lang="en-US" sz="1200" i="1" dirty="0"/>
          </a:p>
          <a:p>
            <a:r>
              <a:rPr lang="en-US" sz="2800" dirty="0"/>
              <a:t>Expected Level of Performance:  </a:t>
            </a:r>
            <a:r>
              <a:rPr lang="en-US" sz="2800" i="1" dirty="0"/>
              <a:t>Reads 100 Sight Words</a:t>
            </a:r>
          </a:p>
          <a:p>
            <a:pPr>
              <a:buFontTx/>
              <a:buNone/>
            </a:pPr>
            <a:endParaRPr lang="en-US" sz="1200" i="1" dirty="0"/>
          </a:p>
          <a:p>
            <a:r>
              <a:rPr lang="en-US" sz="2800" dirty="0"/>
              <a:t>Peer Level of Performance:  </a:t>
            </a:r>
            <a:r>
              <a:rPr lang="en-US" sz="2800" i="1" dirty="0"/>
              <a:t>Reads 92 Sight Words</a:t>
            </a:r>
          </a:p>
          <a:p>
            <a:pPr>
              <a:buFontTx/>
              <a:buNone/>
            </a:pPr>
            <a:endParaRPr lang="en-US" sz="1200" i="1" dirty="0"/>
          </a:p>
          <a:p>
            <a:r>
              <a:rPr lang="en-US" sz="2800" dirty="0"/>
              <a:t>Gap Analysis:</a:t>
            </a:r>
          </a:p>
          <a:p>
            <a:pPr lvl="1"/>
            <a:r>
              <a:rPr lang="en-US" sz="2400" dirty="0"/>
              <a:t>Expected Level/Target Student:</a:t>
            </a:r>
          </a:p>
          <a:p>
            <a:pPr lvl="2"/>
            <a:r>
              <a:rPr lang="en-US" sz="1800" dirty="0"/>
              <a:t>100/70 = 1.4 difference  NO SIGNIFICANT GAP</a:t>
            </a:r>
          </a:p>
          <a:p>
            <a:pPr lvl="2">
              <a:buFontTx/>
              <a:buNone/>
            </a:pPr>
            <a:endParaRPr lang="en-US" sz="1200" dirty="0"/>
          </a:p>
          <a:p>
            <a:pPr lvl="1"/>
            <a:r>
              <a:rPr lang="en-US" sz="2400" dirty="0"/>
              <a:t>Expected Level/Peer:</a:t>
            </a:r>
          </a:p>
          <a:p>
            <a:pPr lvl="2"/>
            <a:r>
              <a:rPr lang="en-US" sz="1800" dirty="0"/>
              <a:t>100/92 = 1.0 difference  NO SIGNIFICANT GAP</a:t>
            </a:r>
          </a:p>
          <a:p>
            <a:endParaRPr lang="en-US" dirty="0"/>
          </a:p>
        </p:txBody>
      </p:sp>
    </p:spTree>
    <p:extLst>
      <p:ext uri="{BB962C8B-B14F-4D97-AF65-F5344CB8AC3E}">
        <p14:creationId xmlns:p14="http://schemas.microsoft.com/office/powerpoint/2010/main" val="154134588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1220" y="500743"/>
            <a:ext cx="8596668" cy="1320800"/>
          </a:xfrm>
        </p:spPr>
        <p:txBody>
          <a:bodyPr/>
          <a:lstStyle/>
          <a:p>
            <a:r>
              <a:rPr lang="en-US" b="1" dirty="0"/>
              <a:t>Ambitious, but reasonable…</a:t>
            </a:r>
          </a:p>
        </p:txBody>
      </p:sp>
      <p:pic>
        <p:nvPicPr>
          <p:cNvPr id="5" name="Picture 4" descr="the evolution of human ambition | this is not that blo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6477" y="1621972"/>
            <a:ext cx="5058382" cy="45719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764715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2" y="163286"/>
            <a:ext cx="9013372" cy="1066800"/>
          </a:xfrm>
        </p:spPr>
        <p:txBody>
          <a:bodyPr>
            <a:normAutofit fontScale="90000"/>
          </a:bodyPr>
          <a:lstStyle/>
          <a:p>
            <a:r>
              <a:rPr lang="en-US" sz="4000" b="1" dirty="0"/>
              <a:t>Gap Analysis:  </a:t>
            </a:r>
            <a:r>
              <a:rPr lang="en-US" sz="4000" b="1" dirty="0" err="1"/>
              <a:t>Fountas</a:t>
            </a:r>
            <a:r>
              <a:rPr lang="en-US" sz="4000" b="1" dirty="0"/>
              <a:t> &amp; </a:t>
            </a:r>
            <a:r>
              <a:rPr lang="en-US" sz="4000" b="1" dirty="0" err="1"/>
              <a:t>Pinnell</a:t>
            </a:r>
            <a:r>
              <a:rPr lang="en-US" sz="4000" b="1" dirty="0"/>
              <a:t> Fluency (Grade 4)</a:t>
            </a:r>
          </a:p>
        </p:txBody>
      </p:sp>
      <p:sp>
        <p:nvSpPr>
          <p:cNvPr id="3" name="Content Placeholder 2"/>
          <p:cNvSpPr>
            <a:spLocks noGrp="1"/>
          </p:cNvSpPr>
          <p:nvPr>
            <p:ph idx="1"/>
          </p:nvPr>
        </p:nvSpPr>
        <p:spPr>
          <a:xfrm>
            <a:off x="881743" y="1589315"/>
            <a:ext cx="9002486" cy="4724400"/>
          </a:xfrm>
        </p:spPr>
        <p:txBody>
          <a:bodyPr>
            <a:normAutofit fontScale="85000" lnSpcReduction="20000"/>
          </a:bodyPr>
          <a:lstStyle/>
          <a:p>
            <a:r>
              <a:rPr lang="en-US" sz="2600" dirty="0"/>
              <a:t>Target Student’s Observed/Current Level of Performance:        </a:t>
            </a:r>
            <a:r>
              <a:rPr lang="en-US" sz="2200" i="1" dirty="0"/>
              <a:t>1</a:t>
            </a:r>
            <a:r>
              <a:rPr lang="en-US" sz="2200" i="1" baseline="30000" dirty="0"/>
              <a:t>st</a:t>
            </a:r>
            <a:r>
              <a:rPr lang="en-US" sz="2200" i="1" dirty="0"/>
              <a:t> assessment window – 58 wpm</a:t>
            </a:r>
          </a:p>
          <a:p>
            <a:pPr>
              <a:buFontTx/>
              <a:buNone/>
            </a:pPr>
            <a:endParaRPr lang="en-US" sz="1100" i="1" dirty="0"/>
          </a:p>
          <a:p>
            <a:r>
              <a:rPr lang="en-US" sz="2600" dirty="0"/>
              <a:t>Expected Level of Performance: </a:t>
            </a:r>
            <a:r>
              <a:rPr lang="en-US" sz="2200" i="1" dirty="0"/>
              <a:t>1</a:t>
            </a:r>
            <a:r>
              <a:rPr lang="en-US" sz="2200" i="1" baseline="30000" dirty="0"/>
              <a:t>st</a:t>
            </a:r>
            <a:r>
              <a:rPr lang="en-US" sz="2200" i="1" dirty="0"/>
              <a:t> assessment window – 120 wpm</a:t>
            </a:r>
          </a:p>
          <a:p>
            <a:pPr>
              <a:buFontTx/>
              <a:buNone/>
            </a:pPr>
            <a:endParaRPr lang="en-US" sz="1100" i="1" dirty="0"/>
          </a:p>
          <a:p>
            <a:r>
              <a:rPr lang="en-US" sz="2600" dirty="0"/>
              <a:t>Peer Level of Performance: </a:t>
            </a:r>
            <a:r>
              <a:rPr lang="en-US" sz="2200" i="1" dirty="0"/>
              <a:t>1</a:t>
            </a:r>
            <a:r>
              <a:rPr lang="en-US" sz="2200" i="1" baseline="30000" dirty="0"/>
              <a:t>st</a:t>
            </a:r>
            <a:r>
              <a:rPr lang="en-US" sz="2200" i="1" dirty="0"/>
              <a:t> assessment window – 118 wpm</a:t>
            </a:r>
          </a:p>
          <a:p>
            <a:endParaRPr lang="en-US" sz="2800" i="1" dirty="0"/>
          </a:p>
          <a:p>
            <a:pPr>
              <a:buFontTx/>
              <a:buNone/>
            </a:pPr>
            <a:endParaRPr lang="en-US" sz="1200" i="1" dirty="0"/>
          </a:p>
          <a:p>
            <a:r>
              <a:rPr lang="en-US" sz="2600" dirty="0"/>
              <a:t>Gap Analysis:</a:t>
            </a:r>
          </a:p>
          <a:p>
            <a:pPr lvl="1"/>
            <a:r>
              <a:rPr lang="en-US" dirty="0"/>
              <a:t>Expected Level/Target Student:</a:t>
            </a:r>
          </a:p>
          <a:p>
            <a:pPr lvl="2"/>
            <a:r>
              <a:rPr lang="en-US" sz="2200" dirty="0"/>
              <a:t>120/58 = 2.2 difference  </a:t>
            </a:r>
            <a:r>
              <a:rPr lang="en-US" sz="2200" b="1" dirty="0">
                <a:solidFill>
                  <a:schemeClr val="accent2">
                    <a:lumMod val="75000"/>
                  </a:schemeClr>
                </a:solidFill>
              </a:rPr>
              <a:t>SIGNIFICANT GAP</a:t>
            </a:r>
          </a:p>
          <a:p>
            <a:pPr lvl="2">
              <a:buFontTx/>
              <a:buNone/>
            </a:pPr>
            <a:endParaRPr lang="en-US" sz="2600" dirty="0"/>
          </a:p>
          <a:p>
            <a:pPr lvl="1"/>
            <a:r>
              <a:rPr lang="en-US" dirty="0"/>
              <a:t>Expected Level/ Peer:</a:t>
            </a:r>
          </a:p>
          <a:p>
            <a:pPr lvl="2"/>
            <a:r>
              <a:rPr lang="en-US" sz="2200" dirty="0"/>
              <a:t>120/118 = 1.4 difference  NO SIGNIFICANT GAP</a:t>
            </a:r>
          </a:p>
        </p:txBody>
      </p:sp>
    </p:spTree>
    <p:extLst>
      <p:ext uri="{BB962C8B-B14F-4D97-AF65-F5344CB8AC3E}">
        <p14:creationId xmlns:p14="http://schemas.microsoft.com/office/powerpoint/2010/main" val="1979544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fade">
                                      <p:cBhvr>
                                        <p:cTn id="35" dur="500"/>
                                        <p:tgtEl>
                                          <p:spTgt spid="3">
                                            <p:txEl>
                                              <p:pRg st="11" end="11"/>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fade">
                                      <p:cBhvr>
                                        <p:cTn id="3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028" y="179614"/>
            <a:ext cx="8523514" cy="838200"/>
          </a:xfrm>
        </p:spPr>
        <p:txBody>
          <a:bodyPr>
            <a:normAutofit fontScale="90000"/>
          </a:bodyPr>
          <a:lstStyle/>
          <a:p>
            <a:r>
              <a:rPr lang="en-US" sz="4000" b="1" dirty="0"/>
              <a:t>Rate of Progress:  </a:t>
            </a:r>
            <a:r>
              <a:rPr lang="en-US" sz="4000" b="1" dirty="0" err="1"/>
              <a:t>Fountas</a:t>
            </a:r>
            <a:r>
              <a:rPr lang="en-US" sz="4000" b="1" dirty="0"/>
              <a:t> &amp; </a:t>
            </a:r>
            <a:r>
              <a:rPr lang="en-US" sz="4000" b="1" dirty="0" err="1"/>
              <a:t>Pinnell</a:t>
            </a:r>
            <a:r>
              <a:rPr lang="en-US" sz="4000" b="1" dirty="0"/>
              <a:t> Fluency (Grade 4)</a:t>
            </a:r>
          </a:p>
        </p:txBody>
      </p:sp>
      <p:sp>
        <p:nvSpPr>
          <p:cNvPr id="3" name="Content Placeholder 2"/>
          <p:cNvSpPr>
            <a:spLocks noGrp="1"/>
          </p:cNvSpPr>
          <p:nvPr>
            <p:ph idx="1"/>
          </p:nvPr>
        </p:nvSpPr>
        <p:spPr>
          <a:xfrm>
            <a:off x="892629" y="1545772"/>
            <a:ext cx="8730344" cy="5029201"/>
          </a:xfrm>
        </p:spPr>
        <p:txBody>
          <a:bodyPr>
            <a:normAutofit/>
          </a:bodyPr>
          <a:lstStyle/>
          <a:p>
            <a:pPr>
              <a:lnSpc>
                <a:spcPct val="90000"/>
              </a:lnSpc>
            </a:pPr>
            <a:r>
              <a:rPr lang="en-US" sz="2400" dirty="0"/>
              <a:t>Desired </a:t>
            </a:r>
            <a:r>
              <a:rPr lang="en-US" sz="2400" b="1" i="1" dirty="0">
                <a:solidFill>
                  <a:schemeClr val="accent2">
                    <a:lumMod val="75000"/>
                  </a:schemeClr>
                </a:solidFill>
              </a:rPr>
              <a:t>minus</a:t>
            </a:r>
            <a:r>
              <a:rPr lang="en-US" sz="2400" dirty="0"/>
              <a:t> Current </a:t>
            </a:r>
            <a:r>
              <a:rPr lang="en-US" sz="2400" b="1" i="1" dirty="0">
                <a:solidFill>
                  <a:schemeClr val="accent2">
                    <a:lumMod val="75000"/>
                  </a:schemeClr>
                </a:solidFill>
              </a:rPr>
              <a:t>divided by</a:t>
            </a:r>
            <a:r>
              <a:rPr lang="en-US" sz="2400" b="1" dirty="0">
                <a:solidFill>
                  <a:schemeClr val="accent2">
                    <a:lumMod val="75000"/>
                  </a:schemeClr>
                </a:solidFill>
              </a:rPr>
              <a:t> </a:t>
            </a:r>
            <a:r>
              <a:rPr lang="en-US" sz="2400" dirty="0"/>
              <a:t>Number of Weeks</a:t>
            </a:r>
          </a:p>
          <a:p>
            <a:pPr>
              <a:lnSpc>
                <a:spcPct val="90000"/>
              </a:lnSpc>
              <a:buFontTx/>
              <a:buNone/>
            </a:pPr>
            <a:endParaRPr lang="en-US" sz="2400" dirty="0"/>
          </a:p>
          <a:p>
            <a:pPr>
              <a:lnSpc>
                <a:spcPct val="90000"/>
              </a:lnSpc>
            </a:pPr>
            <a:r>
              <a:rPr lang="en-US" sz="2400" dirty="0"/>
              <a:t>Fluency Rate (</a:t>
            </a:r>
            <a:r>
              <a:rPr lang="en-US" sz="2400" b="1" dirty="0">
                <a:solidFill>
                  <a:schemeClr val="accent1">
                    <a:lumMod val="75000"/>
                  </a:schemeClr>
                </a:solidFill>
              </a:rPr>
              <a:t>based on the 3</a:t>
            </a:r>
            <a:r>
              <a:rPr lang="en-US" sz="2400" b="1" baseline="30000" dirty="0">
                <a:solidFill>
                  <a:schemeClr val="accent1">
                    <a:lumMod val="75000"/>
                  </a:schemeClr>
                </a:solidFill>
              </a:rPr>
              <a:t>rd</a:t>
            </a:r>
            <a:r>
              <a:rPr lang="en-US" sz="2400" b="1" dirty="0">
                <a:solidFill>
                  <a:schemeClr val="accent1">
                    <a:lumMod val="75000"/>
                  </a:schemeClr>
                </a:solidFill>
              </a:rPr>
              <a:t> assessment period</a:t>
            </a:r>
            <a:r>
              <a:rPr lang="en-US" sz="2400" dirty="0"/>
              <a:t>):            160 - 58 / 36 weeks</a:t>
            </a:r>
          </a:p>
          <a:p>
            <a:pPr>
              <a:lnSpc>
                <a:spcPct val="90000"/>
              </a:lnSpc>
              <a:buFontTx/>
              <a:buNone/>
            </a:pPr>
            <a:endParaRPr lang="en-US" sz="2400" dirty="0"/>
          </a:p>
          <a:p>
            <a:pPr>
              <a:lnSpc>
                <a:spcPct val="90000"/>
              </a:lnSpc>
            </a:pPr>
            <a:r>
              <a:rPr lang="en-US" sz="2400" dirty="0"/>
              <a:t>102 wpm / 36 weeks</a:t>
            </a:r>
          </a:p>
          <a:p>
            <a:pPr>
              <a:lnSpc>
                <a:spcPct val="90000"/>
              </a:lnSpc>
              <a:buFontTx/>
              <a:buNone/>
            </a:pPr>
            <a:endParaRPr lang="en-US" sz="2400" dirty="0"/>
          </a:p>
          <a:p>
            <a:pPr>
              <a:lnSpc>
                <a:spcPct val="90000"/>
              </a:lnSpc>
            </a:pPr>
            <a:r>
              <a:rPr lang="en-US" sz="2400" dirty="0"/>
              <a:t>2.8 wpm per week                                                                      (1.1 per week is typical for the grade level)</a:t>
            </a:r>
          </a:p>
          <a:p>
            <a:pPr>
              <a:lnSpc>
                <a:spcPct val="90000"/>
              </a:lnSpc>
            </a:pPr>
            <a:endParaRPr lang="en-US" sz="2400" dirty="0"/>
          </a:p>
          <a:p>
            <a:pPr>
              <a:lnSpc>
                <a:spcPct val="90000"/>
              </a:lnSpc>
            </a:pPr>
            <a:r>
              <a:rPr lang="en-US" sz="2400" dirty="0"/>
              <a:t>Is this ambitious, but reasonable?</a:t>
            </a:r>
          </a:p>
        </p:txBody>
      </p:sp>
    </p:spTree>
    <p:extLst>
      <p:ext uri="{BB962C8B-B14F-4D97-AF65-F5344CB8AC3E}">
        <p14:creationId xmlns:p14="http://schemas.microsoft.com/office/powerpoint/2010/main" val="1363910774"/>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372" y="206827"/>
            <a:ext cx="9035142" cy="1197429"/>
          </a:xfrm>
        </p:spPr>
        <p:txBody>
          <a:bodyPr>
            <a:normAutofit/>
          </a:bodyPr>
          <a:lstStyle/>
          <a:p>
            <a:r>
              <a:rPr lang="en-US" b="1" dirty="0"/>
              <a:t>Ambitious, but Reasonable:  25 – 50% Growth Rate Above &amp; Beyond “</a:t>
            </a:r>
            <a:r>
              <a:rPr lang="en-US" b="1" i="1" dirty="0"/>
              <a:t>Typical”</a:t>
            </a:r>
          </a:p>
        </p:txBody>
      </p:sp>
      <p:sp>
        <p:nvSpPr>
          <p:cNvPr id="3" name="Content Placeholder 2"/>
          <p:cNvSpPr>
            <a:spLocks noGrp="1"/>
          </p:cNvSpPr>
          <p:nvPr>
            <p:ph idx="1"/>
          </p:nvPr>
        </p:nvSpPr>
        <p:spPr>
          <a:xfrm>
            <a:off x="1088574" y="1621976"/>
            <a:ext cx="8817426" cy="4789714"/>
          </a:xfrm>
        </p:spPr>
        <p:txBody>
          <a:bodyPr>
            <a:normAutofit/>
          </a:bodyPr>
          <a:lstStyle/>
          <a:p>
            <a:pPr>
              <a:lnSpc>
                <a:spcPct val="90000"/>
              </a:lnSpc>
            </a:pPr>
            <a:r>
              <a:rPr lang="en-US" sz="2000" dirty="0"/>
              <a:t>For the lower end of the range – multiply the typical rate by </a:t>
            </a:r>
            <a:r>
              <a:rPr lang="en-US" sz="2000" b="1" dirty="0">
                <a:solidFill>
                  <a:schemeClr val="accent2">
                    <a:lumMod val="75000"/>
                  </a:schemeClr>
                </a:solidFill>
              </a:rPr>
              <a:t>1.25</a:t>
            </a:r>
          </a:p>
          <a:p>
            <a:pPr lvl="1">
              <a:lnSpc>
                <a:spcPct val="90000"/>
              </a:lnSpc>
            </a:pPr>
            <a:r>
              <a:rPr lang="en-US" sz="2000" dirty="0"/>
              <a:t>Typical rate is 1.1 wpm per week</a:t>
            </a:r>
          </a:p>
          <a:p>
            <a:pPr lvl="1">
              <a:lnSpc>
                <a:spcPct val="90000"/>
              </a:lnSpc>
            </a:pPr>
            <a:r>
              <a:rPr lang="en-US" sz="2000" dirty="0"/>
              <a:t>25% growth would be 1.1 x 1.25 = </a:t>
            </a:r>
            <a:r>
              <a:rPr lang="en-US" sz="2000" b="1" u="sng" dirty="0"/>
              <a:t>1.4</a:t>
            </a:r>
          </a:p>
          <a:p>
            <a:pPr lvl="1">
              <a:lnSpc>
                <a:spcPct val="90000"/>
              </a:lnSpc>
            </a:pPr>
            <a:endParaRPr lang="en-US" sz="2000" b="1" u="sng" dirty="0"/>
          </a:p>
          <a:p>
            <a:pPr lvl="1">
              <a:lnSpc>
                <a:spcPct val="90000"/>
              </a:lnSpc>
              <a:buFontTx/>
              <a:buNone/>
            </a:pPr>
            <a:endParaRPr lang="en-US" sz="2000" dirty="0"/>
          </a:p>
          <a:p>
            <a:pPr>
              <a:lnSpc>
                <a:spcPct val="90000"/>
              </a:lnSpc>
            </a:pPr>
            <a:r>
              <a:rPr lang="en-US" sz="2000" dirty="0"/>
              <a:t>For the upper end of the range – multiply the typical rate by </a:t>
            </a:r>
            <a:r>
              <a:rPr lang="en-US" sz="2000" b="1" dirty="0">
                <a:solidFill>
                  <a:schemeClr val="accent2">
                    <a:lumMod val="75000"/>
                  </a:schemeClr>
                </a:solidFill>
              </a:rPr>
              <a:t>1.50</a:t>
            </a:r>
          </a:p>
          <a:p>
            <a:pPr lvl="1">
              <a:lnSpc>
                <a:spcPct val="90000"/>
              </a:lnSpc>
            </a:pPr>
            <a:r>
              <a:rPr lang="en-US" sz="2000" dirty="0"/>
              <a:t>Typical rate is 1.1 wpm per week</a:t>
            </a:r>
          </a:p>
          <a:p>
            <a:pPr lvl="1">
              <a:lnSpc>
                <a:spcPct val="90000"/>
              </a:lnSpc>
            </a:pPr>
            <a:r>
              <a:rPr lang="en-US" sz="2000" dirty="0"/>
              <a:t>50% growth would be 1.1 x 1.50 = </a:t>
            </a:r>
            <a:r>
              <a:rPr lang="en-US" sz="2000" b="1" u="sng" dirty="0"/>
              <a:t>1.65</a:t>
            </a:r>
          </a:p>
          <a:p>
            <a:pPr lvl="1">
              <a:lnSpc>
                <a:spcPct val="90000"/>
              </a:lnSpc>
            </a:pPr>
            <a:endParaRPr lang="en-US" sz="2000" b="1" u="sng" dirty="0"/>
          </a:p>
          <a:p>
            <a:pPr>
              <a:lnSpc>
                <a:spcPct val="90000"/>
              </a:lnSpc>
            </a:pPr>
            <a:r>
              <a:rPr lang="en-US" sz="2000" dirty="0"/>
              <a:t>Is a growth rate of 2.8 wpm per week an ambitious, but reasonable goal for our student?</a:t>
            </a:r>
          </a:p>
          <a:p>
            <a:endParaRPr lang="en-US" sz="2000" dirty="0"/>
          </a:p>
        </p:txBody>
      </p:sp>
    </p:spTree>
    <p:extLst>
      <p:ext uri="{BB962C8B-B14F-4D97-AF65-F5344CB8AC3E}">
        <p14:creationId xmlns:p14="http://schemas.microsoft.com/office/powerpoint/2010/main" val="342173003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152400"/>
            <a:ext cx="9231085" cy="1066800"/>
          </a:xfrm>
        </p:spPr>
        <p:txBody>
          <a:bodyPr>
            <a:normAutofit fontScale="90000"/>
          </a:bodyPr>
          <a:lstStyle/>
          <a:p>
            <a:r>
              <a:rPr lang="en-US" b="1" dirty="0"/>
              <a:t>Example:  Explicit Comprehension ?s (Gap) </a:t>
            </a:r>
          </a:p>
        </p:txBody>
      </p:sp>
      <p:sp>
        <p:nvSpPr>
          <p:cNvPr id="3" name="Content Placeholder 2"/>
          <p:cNvSpPr>
            <a:spLocks noGrp="1"/>
          </p:cNvSpPr>
          <p:nvPr>
            <p:ph idx="1"/>
          </p:nvPr>
        </p:nvSpPr>
        <p:spPr>
          <a:xfrm>
            <a:off x="1077684" y="914399"/>
            <a:ext cx="8915401" cy="5290457"/>
          </a:xfrm>
        </p:spPr>
        <p:txBody>
          <a:bodyPr>
            <a:normAutofit lnSpcReduction="10000"/>
          </a:bodyPr>
          <a:lstStyle/>
          <a:p>
            <a:r>
              <a:rPr lang="en-US" sz="2800" dirty="0"/>
              <a:t>Target Student’s Observed/Current Level of Performance:  </a:t>
            </a:r>
            <a:r>
              <a:rPr lang="en-US" sz="2800" i="1" dirty="0"/>
              <a:t>38%</a:t>
            </a:r>
          </a:p>
          <a:p>
            <a:pPr>
              <a:buFontTx/>
              <a:buNone/>
            </a:pPr>
            <a:endParaRPr lang="en-US" sz="1200" i="1" dirty="0"/>
          </a:p>
          <a:p>
            <a:r>
              <a:rPr lang="en-US" sz="2800" dirty="0"/>
              <a:t>Expected Level of Performance:  </a:t>
            </a:r>
            <a:r>
              <a:rPr lang="en-US" sz="2800" i="1" dirty="0"/>
              <a:t>80%</a:t>
            </a:r>
          </a:p>
          <a:p>
            <a:pPr>
              <a:buFontTx/>
              <a:buNone/>
            </a:pPr>
            <a:endParaRPr lang="en-US" sz="1200" i="1" dirty="0"/>
          </a:p>
          <a:p>
            <a:r>
              <a:rPr lang="en-US" sz="2800" dirty="0"/>
              <a:t>Peer Level of Performance:  </a:t>
            </a:r>
            <a:r>
              <a:rPr lang="en-US" sz="2800" i="1" dirty="0"/>
              <a:t>82%</a:t>
            </a:r>
          </a:p>
          <a:p>
            <a:pPr>
              <a:buFontTx/>
              <a:buNone/>
            </a:pPr>
            <a:endParaRPr lang="en-US" sz="1200" i="1" dirty="0"/>
          </a:p>
          <a:p>
            <a:r>
              <a:rPr lang="en-US" sz="2800" dirty="0"/>
              <a:t>Gap Analysis:</a:t>
            </a:r>
          </a:p>
          <a:p>
            <a:pPr lvl="1"/>
            <a:r>
              <a:rPr lang="en-US" sz="2400" dirty="0"/>
              <a:t>Expected Level/Target Student:</a:t>
            </a:r>
          </a:p>
          <a:p>
            <a:pPr lvl="2"/>
            <a:r>
              <a:rPr lang="en-US" sz="1800" dirty="0"/>
              <a:t>80/38= 2.1 difference  </a:t>
            </a:r>
            <a:r>
              <a:rPr lang="en-US" sz="1800" b="1" dirty="0">
                <a:solidFill>
                  <a:schemeClr val="accent2">
                    <a:lumMod val="75000"/>
                  </a:schemeClr>
                </a:solidFill>
              </a:rPr>
              <a:t>SIGNIFICANT GAP</a:t>
            </a:r>
          </a:p>
          <a:p>
            <a:pPr lvl="2">
              <a:buFontTx/>
              <a:buNone/>
            </a:pPr>
            <a:endParaRPr lang="en-US" sz="1200" dirty="0"/>
          </a:p>
          <a:p>
            <a:pPr lvl="1"/>
            <a:r>
              <a:rPr lang="en-US" sz="2400" dirty="0"/>
              <a:t>Expected Level/Peer:</a:t>
            </a:r>
          </a:p>
          <a:p>
            <a:pPr lvl="2"/>
            <a:r>
              <a:rPr lang="en-US" sz="1800" dirty="0"/>
              <a:t>80/82 = &lt;1x difference  NO SIGNIFICANT GAP</a:t>
            </a:r>
          </a:p>
          <a:p>
            <a:endParaRPr lang="en-US" dirty="0"/>
          </a:p>
        </p:txBody>
      </p:sp>
    </p:spTree>
    <p:extLst>
      <p:ext uri="{BB962C8B-B14F-4D97-AF65-F5344CB8AC3E}">
        <p14:creationId xmlns:p14="http://schemas.microsoft.com/office/powerpoint/2010/main" val="409703228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914" y="152400"/>
            <a:ext cx="7543800" cy="1066800"/>
          </a:xfrm>
        </p:spPr>
        <p:txBody>
          <a:bodyPr>
            <a:normAutofit/>
          </a:bodyPr>
          <a:lstStyle/>
          <a:p>
            <a:r>
              <a:rPr lang="en-US" b="1" dirty="0"/>
              <a:t>Explicit Comprehension ?s (Rate) </a:t>
            </a:r>
          </a:p>
        </p:txBody>
      </p:sp>
      <p:sp>
        <p:nvSpPr>
          <p:cNvPr id="3" name="Content Placeholder 2"/>
          <p:cNvSpPr>
            <a:spLocks noGrp="1"/>
          </p:cNvSpPr>
          <p:nvPr>
            <p:ph idx="1"/>
          </p:nvPr>
        </p:nvSpPr>
        <p:spPr>
          <a:xfrm>
            <a:off x="957939" y="1088567"/>
            <a:ext cx="8469085" cy="5225143"/>
          </a:xfrm>
        </p:spPr>
        <p:txBody>
          <a:bodyPr>
            <a:normAutofit fontScale="92500" lnSpcReduction="10000"/>
          </a:bodyPr>
          <a:lstStyle/>
          <a:p>
            <a:pPr>
              <a:lnSpc>
                <a:spcPct val="90000"/>
              </a:lnSpc>
            </a:pPr>
            <a:r>
              <a:rPr lang="en-US" sz="2800" dirty="0"/>
              <a:t>Desired </a:t>
            </a:r>
            <a:r>
              <a:rPr lang="en-US" sz="2800" b="1" i="1" dirty="0">
                <a:solidFill>
                  <a:schemeClr val="accent2">
                    <a:lumMod val="75000"/>
                  </a:schemeClr>
                </a:solidFill>
              </a:rPr>
              <a:t>minus</a:t>
            </a:r>
            <a:r>
              <a:rPr lang="en-US" sz="2800" dirty="0"/>
              <a:t> Current </a:t>
            </a:r>
            <a:r>
              <a:rPr lang="en-US" sz="2800" b="1" i="1" dirty="0">
                <a:solidFill>
                  <a:schemeClr val="accent2">
                    <a:lumMod val="75000"/>
                  </a:schemeClr>
                </a:solidFill>
              </a:rPr>
              <a:t>divided by</a:t>
            </a:r>
            <a:r>
              <a:rPr lang="en-US" sz="2800" b="1" dirty="0">
                <a:solidFill>
                  <a:schemeClr val="accent2">
                    <a:lumMod val="75000"/>
                  </a:schemeClr>
                </a:solidFill>
              </a:rPr>
              <a:t> </a:t>
            </a:r>
            <a:r>
              <a:rPr lang="en-US" sz="2800" dirty="0"/>
              <a:t>Number of Weeks</a:t>
            </a:r>
          </a:p>
          <a:p>
            <a:pPr>
              <a:lnSpc>
                <a:spcPct val="90000"/>
              </a:lnSpc>
              <a:buFontTx/>
              <a:buNone/>
            </a:pPr>
            <a:endParaRPr lang="en-US" sz="2800" dirty="0"/>
          </a:p>
          <a:p>
            <a:pPr>
              <a:lnSpc>
                <a:spcPct val="90000"/>
              </a:lnSpc>
            </a:pPr>
            <a:r>
              <a:rPr lang="en-US" sz="2800" dirty="0"/>
              <a:t>Explicit Comprehension ?s:  80 - 38 / 36 weeks</a:t>
            </a:r>
          </a:p>
          <a:p>
            <a:pPr>
              <a:lnSpc>
                <a:spcPct val="90000"/>
              </a:lnSpc>
              <a:buFontTx/>
              <a:buNone/>
            </a:pPr>
            <a:endParaRPr lang="en-US" sz="2800" dirty="0"/>
          </a:p>
          <a:p>
            <a:pPr>
              <a:lnSpc>
                <a:spcPct val="90000"/>
              </a:lnSpc>
            </a:pPr>
            <a:r>
              <a:rPr lang="en-US" sz="2800" dirty="0"/>
              <a:t>42 / 36 weeks</a:t>
            </a:r>
          </a:p>
          <a:p>
            <a:pPr>
              <a:lnSpc>
                <a:spcPct val="90000"/>
              </a:lnSpc>
              <a:buFontTx/>
              <a:buNone/>
            </a:pPr>
            <a:endParaRPr lang="en-US" sz="2800" dirty="0"/>
          </a:p>
          <a:p>
            <a:pPr>
              <a:lnSpc>
                <a:spcPct val="90000"/>
              </a:lnSpc>
            </a:pPr>
            <a:r>
              <a:rPr lang="en-US" sz="2800" dirty="0"/>
              <a:t>1.2 percentage points gained each week </a:t>
            </a:r>
          </a:p>
          <a:p>
            <a:pPr lvl="1">
              <a:lnSpc>
                <a:spcPct val="90000"/>
              </a:lnSpc>
            </a:pPr>
            <a:r>
              <a:rPr lang="en-US" sz="2400" dirty="0"/>
              <a:t>But what is typical for the grade level?</a:t>
            </a:r>
          </a:p>
          <a:p>
            <a:pPr lvl="1">
              <a:lnSpc>
                <a:spcPct val="90000"/>
              </a:lnSpc>
            </a:pPr>
            <a:r>
              <a:rPr lang="en-US" sz="2400" dirty="0"/>
              <a:t>Is this ambitious, but reasonable?</a:t>
            </a:r>
          </a:p>
          <a:p>
            <a:pPr lvl="1">
              <a:lnSpc>
                <a:spcPct val="90000"/>
              </a:lnSpc>
            </a:pPr>
            <a:r>
              <a:rPr lang="en-US" sz="2400" dirty="0"/>
              <a:t>Our “1.25/1.50” calculation doesn’t help us in this scenario because we do not have any clear cut scores to determine the typical rate of progress for this skill.</a:t>
            </a:r>
          </a:p>
        </p:txBody>
      </p:sp>
    </p:spTree>
    <p:extLst>
      <p:ext uri="{BB962C8B-B14F-4D97-AF65-F5344CB8AC3E}">
        <p14:creationId xmlns:p14="http://schemas.microsoft.com/office/powerpoint/2010/main" val="3231368331"/>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077" y="360863"/>
            <a:ext cx="9010952" cy="825680"/>
          </a:xfrm>
        </p:spPr>
        <p:txBody>
          <a:bodyPr>
            <a:noAutofit/>
          </a:bodyPr>
          <a:lstStyle/>
          <a:p>
            <a:r>
              <a:rPr lang="en-US" sz="3200" b="1" dirty="0"/>
              <a:t>FastBridge: Ambitious, but Reasonable Goals</a:t>
            </a:r>
          </a:p>
        </p:txBody>
      </p:sp>
      <p:sp>
        <p:nvSpPr>
          <p:cNvPr id="3" name="Content Placeholder 2"/>
          <p:cNvSpPr>
            <a:spLocks noGrp="1"/>
          </p:cNvSpPr>
          <p:nvPr>
            <p:ph idx="1"/>
          </p:nvPr>
        </p:nvSpPr>
        <p:spPr>
          <a:xfrm>
            <a:off x="416077" y="1322614"/>
            <a:ext cx="11499698" cy="5128061"/>
          </a:xfrm>
        </p:spPr>
        <p:txBody>
          <a:bodyPr>
            <a:normAutofit fontScale="77500" lnSpcReduction="20000"/>
          </a:bodyPr>
          <a:lstStyle/>
          <a:p>
            <a:r>
              <a:rPr lang="en-US" sz="3200" dirty="0"/>
              <a:t>Knowledge Base: “Setting Up Progress Monitoring Groups”</a:t>
            </a:r>
          </a:p>
          <a:p>
            <a:endParaRPr lang="en-US" sz="3200" dirty="0"/>
          </a:p>
          <a:p>
            <a:endParaRPr lang="en-US" sz="3200" dirty="0"/>
          </a:p>
          <a:p>
            <a:endParaRPr lang="en-US" sz="3200" dirty="0"/>
          </a:p>
          <a:p>
            <a:endParaRPr lang="en-US" sz="3200" dirty="0"/>
          </a:p>
          <a:p>
            <a:endParaRPr lang="en-US" sz="3200" dirty="0"/>
          </a:p>
          <a:p>
            <a:endParaRPr lang="en-US" sz="3200" dirty="0"/>
          </a:p>
          <a:p>
            <a:r>
              <a:rPr lang="en-US" sz="3200" dirty="0"/>
              <a:t>Screening to Intervention Report</a:t>
            </a:r>
          </a:p>
          <a:p>
            <a:pPr lvl="1"/>
            <a:r>
              <a:rPr lang="en-US" sz="3000" dirty="0"/>
              <a:t>Requires administration of </a:t>
            </a:r>
            <a:r>
              <a:rPr lang="en-US" sz="3000" dirty="0" err="1"/>
              <a:t>aReading</a:t>
            </a:r>
            <a:r>
              <a:rPr lang="en-US" sz="3000" dirty="0"/>
              <a:t> &amp; </a:t>
            </a:r>
            <a:r>
              <a:rPr lang="en-US" sz="3000" dirty="0" err="1"/>
              <a:t>CBMReading</a:t>
            </a:r>
            <a:r>
              <a:rPr lang="en-US" sz="3000" dirty="0"/>
              <a:t> for maximum benefit</a:t>
            </a:r>
          </a:p>
          <a:p>
            <a:pPr lvl="2"/>
            <a:r>
              <a:rPr lang="en-US" sz="2800" dirty="0"/>
              <a:t>Creates student profile and assigns students to categories of need</a:t>
            </a:r>
          </a:p>
          <a:p>
            <a:pPr lvl="3"/>
            <a:r>
              <a:rPr lang="en-US" sz="2600" dirty="0"/>
              <a:t>Suggests goals for accuracy, automaticity, or both</a:t>
            </a:r>
          </a:p>
          <a:p>
            <a:pPr lvl="3"/>
            <a:r>
              <a:rPr lang="en-US" sz="2600" dirty="0"/>
              <a:t>Suggests optimal instruction techniques for growth</a:t>
            </a:r>
          </a:p>
        </p:txBody>
      </p:sp>
      <p:pic>
        <p:nvPicPr>
          <p:cNvPr id="4" name="Picture 3"/>
          <p:cNvPicPr>
            <a:picLocks noChangeAspect="1"/>
          </p:cNvPicPr>
          <p:nvPr/>
        </p:nvPicPr>
        <p:blipFill>
          <a:blip r:embed="rId3"/>
          <a:stretch>
            <a:fillRect/>
          </a:stretch>
        </p:blipFill>
        <p:spPr>
          <a:xfrm>
            <a:off x="703217" y="1810295"/>
            <a:ext cx="9067800" cy="2321378"/>
          </a:xfrm>
          <a:prstGeom prst="rect">
            <a:avLst/>
          </a:prstGeom>
        </p:spPr>
      </p:pic>
    </p:spTree>
    <p:extLst>
      <p:ext uri="{BB962C8B-B14F-4D97-AF65-F5344CB8AC3E}">
        <p14:creationId xmlns:p14="http://schemas.microsoft.com/office/powerpoint/2010/main" val="2516386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563" y="239485"/>
            <a:ext cx="8596668" cy="849086"/>
          </a:xfrm>
        </p:spPr>
        <p:txBody>
          <a:bodyPr/>
          <a:lstStyle/>
          <a:p>
            <a:r>
              <a:rPr lang="en-US" b="1" dirty="0"/>
              <a:t>Example:  Math Problem Solving</a:t>
            </a:r>
          </a:p>
        </p:txBody>
      </p:sp>
      <p:sp>
        <p:nvSpPr>
          <p:cNvPr id="3" name="Content Placeholder 2"/>
          <p:cNvSpPr>
            <a:spLocks noGrp="1"/>
          </p:cNvSpPr>
          <p:nvPr>
            <p:ph idx="1"/>
          </p:nvPr>
        </p:nvSpPr>
        <p:spPr>
          <a:xfrm>
            <a:off x="1003906" y="1088571"/>
            <a:ext cx="8531980" cy="4626428"/>
          </a:xfrm>
        </p:spPr>
        <p:txBody>
          <a:bodyPr>
            <a:noAutofit/>
          </a:bodyPr>
          <a:lstStyle/>
          <a:p>
            <a:r>
              <a:rPr lang="en-US" sz="2800" dirty="0"/>
              <a:t>Student’s Performance = 62%</a:t>
            </a:r>
          </a:p>
          <a:p>
            <a:r>
              <a:rPr lang="en-US" sz="2800" dirty="0"/>
              <a:t>Expected Performance = 80%</a:t>
            </a:r>
          </a:p>
          <a:p>
            <a:r>
              <a:rPr lang="en-US" sz="2800" dirty="0"/>
              <a:t>Peer Performance = 78%</a:t>
            </a:r>
          </a:p>
          <a:p>
            <a:r>
              <a:rPr lang="en-US" sz="2800" dirty="0"/>
              <a:t>Gap Analysis:</a:t>
            </a:r>
          </a:p>
          <a:p>
            <a:pPr lvl="1"/>
            <a:r>
              <a:rPr lang="en-US" sz="2000" dirty="0"/>
              <a:t>Expected ÷ Student ( 80/62 = 1.29).  This is not a significant gap.</a:t>
            </a:r>
          </a:p>
          <a:p>
            <a:pPr lvl="1"/>
            <a:r>
              <a:rPr lang="en-US" sz="2000" dirty="0"/>
              <a:t>Peer ÷ Student (78/62 = 1.25).  This is not a significant gap. </a:t>
            </a:r>
          </a:p>
          <a:p>
            <a:r>
              <a:rPr lang="en-US" sz="2800" dirty="0"/>
              <a:t>Rate:</a:t>
            </a:r>
          </a:p>
          <a:p>
            <a:pPr lvl="1"/>
            <a:r>
              <a:rPr lang="en-US" sz="2000" dirty="0"/>
              <a:t>(Desired – Current) ÷ Number of Weeks</a:t>
            </a:r>
          </a:p>
          <a:p>
            <a:pPr lvl="1"/>
            <a:r>
              <a:rPr lang="en-US" sz="2000" dirty="0"/>
              <a:t> (80 -62) ÷ 27 =  .67 percent needed per week </a:t>
            </a:r>
          </a:p>
          <a:p>
            <a:endParaRPr lang="en-US" sz="2800" dirty="0"/>
          </a:p>
        </p:txBody>
      </p:sp>
    </p:spTree>
    <p:extLst>
      <p:ext uri="{BB962C8B-B14F-4D97-AF65-F5344CB8AC3E}">
        <p14:creationId xmlns:p14="http://schemas.microsoft.com/office/powerpoint/2010/main" val="345152930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905" y="261258"/>
            <a:ext cx="8596668" cy="740229"/>
          </a:xfrm>
        </p:spPr>
        <p:txBody>
          <a:bodyPr/>
          <a:lstStyle/>
          <a:p>
            <a:r>
              <a:rPr lang="en-US" b="1" dirty="0"/>
              <a:t>Example:  Math Multiplication Facts</a:t>
            </a:r>
          </a:p>
        </p:txBody>
      </p:sp>
      <p:sp>
        <p:nvSpPr>
          <p:cNvPr id="3" name="Content Placeholder 2"/>
          <p:cNvSpPr>
            <a:spLocks noGrp="1"/>
          </p:cNvSpPr>
          <p:nvPr>
            <p:ph idx="1"/>
          </p:nvPr>
        </p:nvSpPr>
        <p:spPr>
          <a:xfrm>
            <a:off x="938591" y="1001487"/>
            <a:ext cx="8596668" cy="3880773"/>
          </a:xfrm>
        </p:spPr>
        <p:txBody>
          <a:bodyPr>
            <a:noAutofit/>
          </a:bodyPr>
          <a:lstStyle/>
          <a:p>
            <a:r>
              <a:rPr lang="en-US" sz="2800" dirty="0"/>
              <a:t>Expectation:  100 facts</a:t>
            </a:r>
          </a:p>
          <a:p>
            <a:r>
              <a:rPr lang="en-US" sz="2800" dirty="0"/>
              <a:t>Actual Performance:   9 facts</a:t>
            </a:r>
          </a:p>
          <a:p>
            <a:r>
              <a:rPr lang="en-US" sz="2800" dirty="0"/>
              <a:t>Peer Performance:   50 facts</a:t>
            </a:r>
          </a:p>
          <a:p>
            <a:r>
              <a:rPr lang="en-US" sz="2800" dirty="0"/>
              <a:t>Gap Analysis:</a:t>
            </a:r>
          </a:p>
          <a:p>
            <a:pPr lvl="1"/>
            <a:r>
              <a:rPr lang="en-US" sz="2000" dirty="0"/>
              <a:t>Expectation/Actual (100 ÷ 9) = 11.1   </a:t>
            </a:r>
            <a:r>
              <a:rPr lang="en-US" sz="2000" b="1" dirty="0">
                <a:solidFill>
                  <a:schemeClr val="accent2">
                    <a:lumMod val="75000"/>
                  </a:schemeClr>
                </a:solidFill>
              </a:rPr>
              <a:t>This is a significant gap.</a:t>
            </a:r>
          </a:p>
          <a:p>
            <a:pPr lvl="1"/>
            <a:r>
              <a:rPr lang="en-US" sz="2000" dirty="0"/>
              <a:t>Peer/Actual (50 ÷ 9) = 5.5   </a:t>
            </a:r>
            <a:r>
              <a:rPr lang="en-US" sz="2000" b="1" dirty="0">
                <a:solidFill>
                  <a:schemeClr val="accent2">
                    <a:lumMod val="75000"/>
                  </a:schemeClr>
                </a:solidFill>
              </a:rPr>
              <a:t>This is a significant gap.</a:t>
            </a:r>
          </a:p>
          <a:p>
            <a:r>
              <a:rPr lang="en-US" sz="2800" dirty="0"/>
              <a:t>Rate of Progress:</a:t>
            </a:r>
          </a:p>
          <a:p>
            <a:pPr lvl="1"/>
            <a:r>
              <a:rPr lang="en-US" sz="2000" dirty="0"/>
              <a:t>(Desired – Actual) ÷ Number of Weeks</a:t>
            </a:r>
          </a:p>
          <a:p>
            <a:pPr lvl="1"/>
            <a:r>
              <a:rPr lang="en-US" sz="2000" dirty="0"/>
              <a:t>(100-9)/30</a:t>
            </a:r>
          </a:p>
          <a:p>
            <a:pPr lvl="1"/>
            <a:r>
              <a:rPr lang="en-US" sz="2000" dirty="0"/>
              <a:t>91/30 = 3       </a:t>
            </a:r>
          </a:p>
          <a:p>
            <a:pPr lvl="1"/>
            <a:r>
              <a:rPr lang="en-US" sz="2000" dirty="0"/>
              <a:t>The student would need to learn 3 new facts per week to meet the expectation in 30 weeks.</a:t>
            </a:r>
          </a:p>
        </p:txBody>
      </p:sp>
    </p:spTree>
    <p:extLst>
      <p:ext uri="{BB962C8B-B14F-4D97-AF65-F5344CB8AC3E}">
        <p14:creationId xmlns:p14="http://schemas.microsoft.com/office/powerpoint/2010/main" val="41237761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150" y="1535724"/>
            <a:ext cx="9311054" cy="1972408"/>
          </a:xfrm>
        </p:spPr>
        <p:txBody>
          <a:bodyPr>
            <a:normAutofit/>
          </a:bodyPr>
          <a:lstStyle/>
          <a:p>
            <a:pPr marL="0" indent="0" algn="ctr">
              <a:buNone/>
            </a:pPr>
            <a:r>
              <a:rPr lang="en-US" sz="3200" b="1" dirty="0">
                <a:solidFill>
                  <a:schemeClr val="accent1"/>
                </a:solidFill>
              </a:rPr>
              <a:t>The key to determining the amount of time an intervention should be in place and at what level of intensity in order to close the gap!</a:t>
            </a:r>
          </a:p>
        </p:txBody>
      </p:sp>
      <p:pic>
        <p:nvPicPr>
          <p:cNvPr id="1029" name="Picture 5" descr="C:\Users\gardners1\AppData\Local\Microsoft\Windows\Temporary Internet Files\Content.IE5\454PJ4CP\2364688841_d8880ff04b_z[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9807" y="3508132"/>
            <a:ext cx="2637692" cy="263769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622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5" y="108857"/>
            <a:ext cx="7410752" cy="1393372"/>
          </a:xfrm>
        </p:spPr>
        <p:txBody>
          <a:bodyPr>
            <a:normAutofit/>
          </a:bodyPr>
          <a:lstStyle/>
          <a:p>
            <a:r>
              <a:rPr lang="en-US" b="1" dirty="0"/>
              <a:t>Example: Extinguishing an </a:t>
            </a:r>
            <a:br>
              <a:rPr lang="en-US" b="1" dirty="0"/>
            </a:br>
            <a:r>
              <a:rPr lang="en-US" b="1" dirty="0"/>
              <a:t>Undesirable Behavior </a:t>
            </a:r>
          </a:p>
        </p:txBody>
      </p:sp>
      <p:sp>
        <p:nvSpPr>
          <p:cNvPr id="3" name="Content Placeholder 2"/>
          <p:cNvSpPr>
            <a:spLocks noGrp="1"/>
          </p:cNvSpPr>
          <p:nvPr>
            <p:ph idx="1"/>
          </p:nvPr>
        </p:nvSpPr>
        <p:spPr>
          <a:xfrm>
            <a:off x="1330476" y="1349829"/>
            <a:ext cx="9348409" cy="4539133"/>
          </a:xfrm>
        </p:spPr>
        <p:txBody>
          <a:bodyPr>
            <a:normAutofit/>
          </a:bodyPr>
          <a:lstStyle/>
          <a:p>
            <a:r>
              <a:rPr lang="en-US" sz="2000" dirty="0"/>
              <a:t>Looking for a </a:t>
            </a:r>
            <a:r>
              <a:rPr lang="en-US" sz="2000" b="1" dirty="0"/>
              <a:t>decrease</a:t>
            </a:r>
            <a:r>
              <a:rPr lang="en-US" sz="2000" dirty="0"/>
              <a:t> in behavior.</a:t>
            </a:r>
          </a:p>
          <a:p>
            <a:endParaRPr lang="en-US" sz="2000" dirty="0"/>
          </a:p>
        </p:txBody>
      </p:sp>
      <p:pic>
        <p:nvPicPr>
          <p:cNvPr id="4" name="Picture 3"/>
          <p:cNvPicPr/>
          <p:nvPr/>
        </p:nvPicPr>
        <p:blipFill>
          <a:blip r:embed="rId2"/>
          <a:stretch>
            <a:fillRect/>
          </a:stretch>
        </p:blipFill>
        <p:spPr>
          <a:xfrm>
            <a:off x="1567544" y="1850571"/>
            <a:ext cx="7663542" cy="4408716"/>
          </a:xfrm>
          <a:prstGeom prst="rect">
            <a:avLst/>
          </a:prstGeom>
        </p:spPr>
      </p:pic>
    </p:spTree>
    <p:extLst>
      <p:ext uri="{BB962C8B-B14F-4D97-AF65-F5344CB8AC3E}">
        <p14:creationId xmlns:p14="http://schemas.microsoft.com/office/powerpoint/2010/main" val="3296520461"/>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2886"/>
          </a:xfrm>
        </p:spPr>
        <p:txBody>
          <a:bodyPr/>
          <a:lstStyle/>
          <a:p>
            <a:r>
              <a:rPr lang="en-US" b="1" dirty="0"/>
              <a:t>Gap &amp; Rate:  Disruptive Episodes</a:t>
            </a:r>
          </a:p>
        </p:txBody>
      </p:sp>
      <p:sp>
        <p:nvSpPr>
          <p:cNvPr id="3" name="Content Placeholder 2"/>
          <p:cNvSpPr>
            <a:spLocks noGrp="1"/>
          </p:cNvSpPr>
          <p:nvPr>
            <p:ph idx="1"/>
          </p:nvPr>
        </p:nvSpPr>
        <p:spPr>
          <a:xfrm>
            <a:off x="960363" y="1382486"/>
            <a:ext cx="8596668" cy="4942114"/>
          </a:xfrm>
        </p:spPr>
        <p:txBody>
          <a:bodyPr>
            <a:noAutofit/>
          </a:bodyPr>
          <a:lstStyle/>
          <a:p>
            <a:pPr marL="0" indent="0">
              <a:buNone/>
            </a:pPr>
            <a:r>
              <a:rPr lang="en-US" sz="2800" dirty="0"/>
              <a:t>Average time spent in disruptive episodes:  27 minutes</a:t>
            </a:r>
          </a:p>
          <a:p>
            <a:r>
              <a:rPr lang="en-US" sz="2800" dirty="0"/>
              <a:t>Goal:  5 minutes</a:t>
            </a:r>
          </a:p>
          <a:p>
            <a:r>
              <a:rPr lang="en-US" sz="2800" dirty="0"/>
              <a:t>Gap Analysis:   Current Average  - Goal</a:t>
            </a:r>
          </a:p>
          <a:p>
            <a:pPr lvl="1"/>
            <a:r>
              <a:rPr lang="en-US" sz="2000" dirty="0"/>
              <a:t>27-5 = 22</a:t>
            </a:r>
          </a:p>
          <a:p>
            <a:r>
              <a:rPr lang="en-US" sz="2800" dirty="0"/>
              <a:t>Rate of Progress:</a:t>
            </a:r>
          </a:p>
          <a:p>
            <a:pPr lvl="1"/>
            <a:r>
              <a:rPr lang="en-US" sz="2000" dirty="0"/>
              <a:t>Minutes needed to be reduced ÷ Number of Weeks</a:t>
            </a:r>
          </a:p>
          <a:p>
            <a:pPr lvl="1"/>
            <a:r>
              <a:rPr lang="en-US" sz="2000" dirty="0"/>
              <a:t>22/10 = 2.2</a:t>
            </a:r>
          </a:p>
          <a:p>
            <a:pPr lvl="1"/>
            <a:r>
              <a:rPr lang="en-US" sz="2000" dirty="0"/>
              <a:t>Student needs to show a reduction of 2.2 minutes per week to reach the goal in 10 weeks.</a:t>
            </a:r>
          </a:p>
          <a:p>
            <a:pPr lvl="1"/>
            <a:endParaRPr lang="en-US" sz="2000" dirty="0"/>
          </a:p>
          <a:p>
            <a:endParaRPr lang="en-US" sz="2800" dirty="0"/>
          </a:p>
        </p:txBody>
      </p:sp>
    </p:spTree>
    <p:extLst>
      <p:ext uri="{BB962C8B-B14F-4D97-AF65-F5344CB8AC3E}">
        <p14:creationId xmlns:p14="http://schemas.microsoft.com/office/powerpoint/2010/main" val="13473840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0372"/>
            <a:ext cx="8596668" cy="1320800"/>
          </a:xfrm>
        </p:spPr>
        <p:txBody>
          <a:bodyPr/>
          <a:lstStyle/>
          <a:p>
            <a:r>
              <a:rPr lang="en-US" b="1" dirty="0"/>
              <a:t>Example:  Increasing a </a:t>
            </a:r>
            <a:br>
              <a:rPr lang="en-US" b="1" dirty="0"/>
            </a:br>
            <a:r>
              <a:rPr lang="en-US" b="1" dirty="0"/>
              <a:t>Desirable/Replacement Behavior</a:t>
            </a:r>
          </a:p>
        </p:txBody>
      </p:sp>
      <p:sp>
        <p:nvSpPr>
          <p:cNvPr id="3" name="Content Placeholder 2"/>
          <p:cNvSpPr>
            <a:spLocks noGrp="1"/>
          </p:cNvSpPr>
          <p:nvPr>
            <p:ph idx="1"/>
          </p:nvPr>
        </p:nvSpPr>
        <p:spPr>
          <a:xfrm>
            <a:off x="1047448" y="1648961"/>
            <a:ext cx="8596668" cy="3880773"/>
          </a:xfrm>
        </p:spPr>
        <p:txBody>
          <a:bodyPr>
            <a:normAutofit/>
          </a:bodyPr>
          <a:lstStyle/>
          <a:p>
            <a:r>
              <a:rPr lang="en-US" sz="2000" dirty="0"/>
              <a:t>Example looking for an </a:t>
            </a:r>
            <a:r>
              <a:rPr lang="en-US" sz="2000" b="1" dirty="0"/>
              <a:t>increase</a:t>
            </a:r>
            <a:r>
              <a:rPr lang="en-US" sz="2000" dirty="0"/>
              <a:t> in behavior.</a:t>
            </a:r>
          </a:p>
          <a:p>
            <a:endParaRPr lang="en-US" sz="2000" dirty="0"/>
          </a:p>
        </p:txBody>
      </p:sp>
      <p:pic>
        <p:nvPicPr>
          <p:cNvPr id="4" name="Picture 3"/>
          <p:cNvPicPr/>
          <p:nvPr/>
        </p:nvPicPr>
        <p:blipFill>
          <a:blip r:embed="rId2"/>
          <a:stretch>
            <a:fillRect/>
          </a:stretch>
        </p:blipFill>
        <p:spPr>
          <a:xfrm>
            <a:off x="1389288" y="2115928"/>
            <a:ext cx="7765597" cy="4295756"/>
          </a:xfrm>
          <a:prstGeom prst="rect">
            <a:avLst/>
          </a:prstGeom>
        </p:spPr>
      </p:pic>
    </p:spTree>
    <p:extLst>
      <p:ext uri="{BB962C8B-B14F-4D97-AF65-F5344CB8AC3E}">
        <p14:creationId xmlns:p14="http://schemas.microsoft.com/office/powerpoint/2010/main" val="2683705148"/>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05" y="348343"/>
            <a:ext cx="8596668" cy="1320800"/>
          </a:xfrm>
        </p:spPr>
        <p:txBody>
          <a:bodyPr/>
          <a:lstStyle/>
          <a:p>
            <a:r>
              <a:rPr lang="en-US" b="1" dirty="0"/>
              <a:t>Gap &amp; Rate:  Increasing a </a:t>
            </a:r>
            <a:br>
              <a:rPr lang="en-US" b="1" dirty="0"/>
            </a:br>
            <a:r>
              <a:rPr lang="en-US" b="1" dirty="0"/>
              <a:t>Desirable/Replacement Behavior</a:t>
            </a:r>
          </a:p>
        </p:txBody>
      </p:sp>
      <p:sp>
        <p:nvSpPr>
          <p:cNvPr id="3" name="Content Placeholder 2"/>
          <p:cNvSpPr>
            <a:spLocks noGrp="1"/>
          </p:cNvSpPr>
          <p:nvPr>
            <p:ph idx="1"/>
          </p:nvPr>
        </p:nvSpPr>
        <p:spPr>
          <a:xfrm>
            <a:off x="938592" y="1854200"/>
            <a:ext cx="9587894" cy="3880773"/>
          </a:xfrm>
        </p:spPr>
        <p:txBody>
          <a:bodyPr>
            <a:noAutofit/>
          </a:bodyPr>
          <a:lstStyle/>
          <a:p>
            <a:r>
              <a:rPr lang="en-US" sz="2400" dirty="0"/>
              <a:t>Initial Score:  5	Average Score:  39	Most recent score:  75</a:t>
            </a:r>
          </a:p>
          <a:p>
            <a:r>
              <a:rPr lang="en-US" sz="2400" dirty="0"/>
              <a:t>Goal: 100</a:t>
            </a:r>
          </a:p>
          <a:p>
            <a:r>
              <a:rPr lang="en-US" sz="2400" dirty="0"/>
              <a:t>Gap Analysis:</a:t>
            </a:r>
          </a:p>
          <a:p>
            <a:pPr lvl="1"/>
            <a:r>
              <a:rPr lang="en-US" sz="2000" dirty="0"/>
              <a:t>Goal/Expected – Most Recent Score</a:t>
            </a:r>
          </a:p>
          <a:p>
            <a:pPr lvl="1"/>
            <a:r>
              <a:rPr lang="en-US" sz="2000" dirty="0"/>
              <a:t>100-75 = 25</a:t>
            </a:r>
          </a:p>
          <a:p>
            <a:r>
              <a:rPr lang="en-US" sz="2400" dirty="0"/>
              <a:t>Rate of Progress:</a:t>
            </a:r>
          </a:p>
          <a:p>
            <a:pPr lvl="1"/>
            <a:r>
              <a:rPr lang="en-US" sz="2000" dirty="0"/>
              <a:t>Points Needed ÷ Number of Weeks</a:t>
            </a:r>
          </a:p>
          <a:p>
            <a:pPr lvl="1"/>
            <a:r>
              <a:rPr lang="en-US" sz="2000" dirty="0"/>
              <a:t>25/8 = 3.125</a:t>
            </a:r>
          </a:p>
          <a:p>
            <a:pPr lvl="1"/>
            <a:r>
              <a:rPr lang="en-US" sz="2000" dirty="0"/>
              <a:t>3-4 points needed per week to meet goal in 8 weeks.</a:t>
            </a:r>
          </a:p>
          <a:p>
            <a:pPr lvl="1"/>
            <a:endParaRPr lang="en-US" sz="2000" dirty="0"/>
          </a:p>
          <a:p>
            <a:endParaRPr lang="en-US" sz="2800" dirty="0"/>
          </a:p>
          <a:p>
            <a:endParaRPr lang="en-US" sz="2800" dirty="0"/>
          </a:p>
          <a:p>
            <a:endParaRPr lang="en-US" sz="2800" dirty="0"/>
          </a:p>
        </p:txBody>
      </p:sp>
    </p:spTree>
    <p:extLst>
      <p:ext uri="{BB962C8B-B14F-4D97-AF65-F5344CB8AC3E}">
        <p14:creationId xmlns:p14="http://schemas.microsoft.com/office/powerpoint/2010/main" val="38388758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17546608"/>
              </p:ext>
            </p:extLst>
          </p:nvPr>
        </p:nvGraphicFramePr>
        <p:xfrm>
          <a:off x="4496844" y="810968"/>
          <a:ext cx="54864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430049" y="3826702"/>
            <a:ext cx="7553195" cy="369332"/>
          </a:xfrm>
          <a:prstGeom prst="rect">
            <a:avLst/>
          </a:prstGeom>
          <a:noFill/>
        </p:spPr>
        <p:txBody>
          <a:bodyPr wrap="square" rtlCol="0">
            <a:spAutoFit/>
          </a:bodyPr>
          <a:lstStyle/>
          <a:p>
            <a:pPr algn="ctr"/>
            <a:endParaRPr lang="en-US" dirty="0"/>
          </a:p>
        </p:txBody>
      </p:sp>
      <p:sp>
        <p:nvSpPr>
          <p:cNvPr id="4" name="TextBox 3"/>
          <p:cNvSpPr txBox="1"/>
          <p:nvPr/>
        </p:nvSpPr>
        <p:spPr>
          <a:xfrm>
            <a:off x="214733" y="2107168"/>
            <a:ext cx="4041581" cy="2031325"/>
          </a:xfrm>
          <a:prstGeom prst="rect">
            <a:avLst/>
          </a:prstGeom>
          <a:noFill/>
        </p:spPr>
        <p:txBody>
          <a:bodyPr wrap="square" rtlCol="0">
            <a:spAutoFit/>
          </a:bodyPr>
          <a:lstStyle/>
          <a:p>
            <a:pPr marL="285750" indent="-285750">
              <a:buClr>
                <a:schemeClr val="accent1"/>
              </a:buClr>
              <a:buFont typeface="Wingdings" panose="05000000000000000000" pitchFamily="2" charset="2"/>
              <a:buChar char="Ø"/>
            </a:pPr>
            <a:r>
              <a:rPr lang="en-US" dirty="0"/>
              <a:t>Initial Score = 40 % </a:t>
            </a:r>
          </a:p>
          <a:p>
            <a:pPr marL="285750" indent="-285750">
              <a:buClr>
                <a:schemeClr val="accent1"/>
              </a:buClr>
              <a:buFont typeface="Wingdings" panose="05000000000000000000" pitchFamily="2" charset="2"/>
              <a:buChar char="Ø"/>
            </a:pPr>
            <a:r>
              <a:rPr lang="en-US" dirty="0"/>
              <a:t>Student’s Average Score = 61% </a:t>
            </a:r>
          </a:p>
          <a:p>
            <a:pPr marL="285750" indent="-285750">
              <a:buClr>
                <a:schemeClr val="accent1"/>
              </a:buClr>
              <a:buFont typeface="Wingdings" panose="05000000000000000000" pitchFamily="2" charset="2"/>
              <a:buChar char="Ø"/>
            </a:pPr>
            <a:r>
              <a:rPr lang="en-US" dirty="0"/>
              <a:t>Most Recent Score = 43%</a:t>
            </a:r>
          </a:p>
          <a:p>
            <a:pPr marL="285750" indent="-285750">
              <a:buClr>
                <a:schemeClr val="accent1"/>
              </a:buClr>
              <a:buFont typeface="Wingdings" panose="05000000000000000000" pitchFamily="2" charset="2"/>
              <a:buChar char="Ø"/>
            </a:pPr>
            <a:endParaRPr lang="en-US" dirty="0"/>
          </a:p>
          <a:p>
            <a:pPr marL="285750" indent="-285750">
              <a:buClr>
                <a:schemeClr val="accent1"/>
              </a:buClr>
              <a:buFont typeface="Wingdings" panose="05000000000000000000" pitchFamily="2" charset="2"/>
              <a:buChar char="Ø"/>
            </a:pPr>
            <a:r>
              <a:rPr lang="en-US" dirty="0"/>
              <a:t>Class Average = 90%, Target = 80%</a:t>
            </a:r>
          </a:p>
          <a:p>
            <a:pPr>
              <a:buClr>
                <a:schemeClr val="accent1"/>
              </a:buClr>
            </a:pPr>
            <a:endParaRPr lang="en-US" dirty="0"/>
          </a:p>
          <a:p>
            <a:pPr algn="ctr"/>
            <a:endParaRPr lang="en-US" dirty="0"/>
          </a:p>
        </p:txBody>
      </p:sp>
      <p:sp>
        <p:nvSpPr>
          <p:cNvPr id="5" name="TextBox 4"/>
          <p:cNvSpPr txBox="1"/>
          <p:nvPr/>
        </p:nvSpPr>
        <p:spPr>
          <a:xfrm>
            <a:off x="381000" y="3970350"/>
            <a:ext cx="7249886" cy="2585323"/>
          </a:xfrm>
          <a:prstGeom prst="rect">
            <a:avLst/>
          </a:prstGeom>
          <a:noFill/>
        </p:spPr>
        <p:txBody>
          <a:bodyPr wrap="square" rtlCol="0">
            <a:spAutoFit/>
          </a:bodyPr>
          <a:lstStyle/>
          <a:p>
            <a:pPr marL="285750" indent="-285750">
              <a:buClr>
                <a:schemeClr val="accent1"/>
              </a:buClr>
              <a:buFont typeface="Wingdings" panose="05000000000000000000" pitchFamily="2" charset="2"/>
              <a:buChar char="Ø"/>
            </a:pPr>
            <a:r>
              <a:rPr lang="en-US" dirty="0"/>
              <a:t>Gap Analysis: </a:t>
            </a:r>
          </a:p>
          <a:p>
            <a:pPr marL="742950" lvl="1" indent="-285750">
              <a:buClr>
                <a:schemeClr val="accent1"/>
              </a:buClr>
              <a:buFont typeface="Wingdings" panose="05000000000000000000" pitchFamily="2" charset="2"/>
              <a:buChar char="Ø"/>
            </a:pPr>
            <a:r>
              <a:rPr lang="en-US" dirty="0"/>
              <a:t>Goal/Expected – Most Recent Score</a:t>
            </a:r>
          </a:p>
          <a:p>
            <a:pPr marL="742950" lvl="1" indent="-285750">
              <a:buClr>
                <a:schemeClr val="accent1"/>
              </a:buClr>
              <a:buFont typeface="Wingdings" panose="05000000000000000000" pitchFamily="2" charset="2"/>
              <a:buChar char="Ø"/>
            </a:pPr>
            <a:r>
              <a:rPr lang="en-US" dirty="0"/>
              <a:t>80%-43% = 37%</a:t>
            </a:r>
          </a:p>
          <a:p>
            <a:pPr lvl="1">
              <a:buClr>
                <a:schemeClr val="accent1"/>
              </a:buClr>
            </a:pPr>
            <a:endParaRPr lang="en-US" dirty="0"/>
          </a:p>
          <a:p>
            <a:pPr marL="285750" indent="-285750">
              <a:buClr>
                <a:schemeClr val="accent1"/>
              </a:buClr>
              <a:buFont typeface="Wingdings" panose="05000000000000000000" pitchFamily="2" charset="2"/>
              <a:buChar char="Ø"/>
            </a:pPr>
            <a:r>
              <a:rPr lang="en-US" dirty="0"/>
              <a:t>Rate of Progress:</a:t>
            </a:r>
          </a:p>
          <a:p>
            <a:pPr marL="742950" lvl="1" indent="-285750">
              <a:buClr>
                <a:schemeClr val="accent1"/>
              </a:buClr>
              <a:buFont typeface="Wingdings" panose="05000000000000000000" pitchFamily="2" charset="2"/>
              <a:buChar char="Ø"/>
            </a:pPr>
            <a:r>
              <a:rPr lang="en-US" dirty="0"/>
              <a:t>Points Needed ÷ Number of Weeks</a:t>
            </a:r>
          </a:p>
          <a:p>
            <a:pPr marL="742950" lvl="1" indent="-285750">
              <a:buClr>
                <a:schemeClr val="accent1"/>
              </a:buClr>
              <a:buFont typeface="Wingdings" panose="05000000000000000000" pitchFamily="2" charset="2"/>
              <a:buChar char="Ø"/>
            </a:pPr>
            <a:r>
              <a:rPr lang="en-US" dirty="0"/>
              <a:t>37%/16 weeks = 2.3 %</a:t>
            </a:r>
          </a:p>
          <a:p>
            <a:pPr marL="742950" lvl="1" indent="-285750">
              <a:buClr>
                <a:schemeClr val="accent1"/>
              </a:buClr>
              <a:buFont typeface="Wingdings" panose="05000000000000000000" pitchFamily="2" charset="2"/>
              <a:buChar char="Ø"/>
            </a:pPr>
            <a:r>
              <a:rPr lang="en-US" dirty="0"/>
              <a:t>2.3% needed per week to meet goal in 16 weeks</a:t>
            </a:r>
          </a:p>
          <a:p>
            <a:endParaRPr lang="en-US" dirty="0"/>
          </a:p>
        </p:txBody>
      </p:sp>
      <p:sp>
        <p:nvSpPr>
          <p:cNvPr id="6" name="TextBox 5"/>
          <p:cNvSpPr txBox="1"/>
          <p:nvPr/>
        </p:nvSpPr>
        <p:spPr>
          <a:xfrm>
            <a:off x="381000" y="389845"/>
            <a:ext cx="3396343" cy="1077218"/>
          </a:xfrm>
          <a:prstGeom prst="rect">
            <a:avLst/>
          </a:prstGeom>
          <a:noFill/>
        </p:spPr>
        <p:txBody>
          <a:bodyPr wrap="square" rtlCol="0">
            <a:spAutoFit/>
          </a:bodyPr>
          <a:lstStyle/>
          <a:p>
            <a:r>
              <a:rPr lang="en-US" sz="3200" b="1" dirty="0">
                <a:solidFill>
                  <a:schemeClr val="accent1"/>
                </a:solidFill>
                <a:latin typeface="+mj-lt"/>
              </a:rPr>
              <a:t>Example:  </a:t>
            </a:r>
          </a:p>
          <a:p>
            <a:r>
              <a:rPr lang="en-US" sz="3200" b="1" dirty="0">
                <a:solidFill>
                  <a:schemeClr val="accent1"/>
                </a:solidFill>
                <a:latin typeface="+mj-lt"/>
              </a:rPr>
              <a:t>Class Dojo Data</a:t>
            </a:r>
          </a:p>
        </p:txBody>
      </p:sp>
    </p:spTree>
    <p:extLst>
      <p:ext uri="{BB962C8B-B14F-4D97-AF65-F5344CB8AC3E}">
        <p14:creationId xmlns:p14="http://schemas.microsoft.com/office/powerpoint/2010/main" val="25698179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fade">
                                      <p:cBhvr>
                                        <p:cTn id="30" dur="500"/>
                                        <p:tgtEl>
                                          <p:spTgt spid="5">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500"/>
                                        <p:tgtEl>
                                          <p:spTgt spid="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fade">
                                      <p:cBhvr>
                                        <p:cTn id="38" dur="500"/>
                                        <p:tgtEl>
                                          <p:spTgt spid="5">
                                            <p:txEl>
                                              <p:pRg st="4" end="4"/>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fade">
                                      <p:cBhvr>
                                        <p:cTn id="41" dur="500"/>
                                        <p:tgtEl>
                                          <p:spTgt spid="5">
                                            <p:txEl>
                                              <p:pRg st="5" end="5"/>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fade">
                                      <p:cBhvr>
                                        <p:cTn id="44" dur="500"/>
                                        <p:tgtEl>
                                          <p:spTgt spid="5">
                                            <p:txEl>
                                              <p:pRg st="6" end="6"/>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2886"/>
          </a:xfrm>
        </p:spPr>
        <p:txBody>
          <a:bodyPr/>
          <a:lstStyle/>
          <a:p>
            <a:r>
              <a:rPr lang="en-US" b="1" dirty="0"/>
              <a:t>Utilizing </a:t>
            </a:r>
            <a:r>
              <a:rPr lang="en-US" b="1" dirty="0" err="1"/>
              <a:t>FastBridge</a:t>
            </a:r>
            <a:r>
              <a:rPr lang="en-US" b="1" dirty="0"/>
              <a:t> Scores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8215234"/>
              </p:ext>
            </p:extLst>
          </p:nvPr>
        </p:nvGraphicFramePr>
        <p:xfrm>
          <a:off x="677863" y="1589314"/>
          <a:ext cx="8596312" cy="44527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3894778"/>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20" y="239485"/>
            <a:ext cx="8596668" cy="751114"/>
          </a:xfrm>
        </p:spPr>
        <p:txBody>
          <a:bodyPr/>
          <a:lstStyle/>
          <a:p>
            <a:r>
              <a:rPr lang="en-US" b="1" dirty="0"/>
              <a:t>Utilizing </a:t>
            </a:r>
            <a:r>
              <a:rPr lang="en-US" b="1" dirty="0" err="1"/>
              <a:t>FastBridge</a:t>
            </a:r>
            <a:r>
              <a:rPr lang="en-US" b="1" dirty="0"/>
              <a:t> Scores</a:t>
            </a:r>
            <a:endParaRPr lang="en-US" dirty="0"/>
          </a:p>
        </p:txBody>
      </p:sp>
      <p:sp>
        <p:nvSpPr>
          <p:cNvPr id="3" name="Content Placeholder 2"/>
          <p:cNvSpPr>
            <a:spLocks noGrp="1"/>
          </p:cNvSpPr>
          <p:nvPr>
            <p:ph idx="1"/>
          </p:nvPr>
        </p:nvSpPr>
        <p:spPr>
          <a:xfrm>
            <a:off x="938592" y="990599"/>
            <a:ext cx="8596668" cy="3880773"/>
          </a:xfrm>
        </p:spPr>
        <p:txBody>
          <a:bodyPr>
            <a:noAutofit/>
          </a:bodyPr>
          <a:lstStyle/>
          <a:p>
            <a:r>
              <a:rPr lang="en-US" sz="2400" dirty="0"/>
              <a:t>Benchmark Score (Current Expectation):  213</a:t>
            </a:r>
          </a:p>
          <a:p>
            <a:r>
              <a:rPr lang="en-US" sz="2400" dirty="0"/>
              <a:t>Student’s Performance:  205</a:t>
            </a:r>
          </a:p>
          <a:p>
            <a:r>
              <a:rPr lang="en-US" sz="2400" dirty="0"/>
              <a:t>Peer Performance:  214</a:t>
            </a:r>
          </a:p>
          <a:p>
            <a:endParaRPr lang="en-US" sz="2400" dirty="0"/>
          </a:p>
          <a:p>
            <a:r>
              <a:rPr lang="en-US" sz="2400" dirty="0"/>
              <a:t>Gap Analysis: </a:t>
            </a:r>
          </a:p>
          <a:p>
            <a:pPr lvl="1"/>
            <a:r>
              <a:rPr lang="en-US" sz="2000" dirty="0"/>
              <a:t>Expectation – Actual Student Performance (213-205) = 8</a:t>
            </a:r>
          </a:p>
          <a:p>
            <a:pPr lvl="1"/>
            <a:r>
              <a:rPr lang="en-US" sz="2000" dirty="0"/>
              <a:t>Peer Performance – Student Performance (214-205) = 9</a:t>
            </a:r>
          </a:p>
          <a:p>
            <a:endParaRPr lang="en-US" sz="2400" dirty="0"/>
          </a:p>
          <a:p>
            <a:r>
              <a:rPr lang="en-US" sz="2400" dirty="0"/>
              <a:t>Rate of Progress:   </a:t>
            </a:r>
          </a:p>
          <a:p>
            <a:pPr lvl="1"/>
            <a:r>
              <a:rPr lang="en-US" sz="2000" dirty="0"/>
              <a:t>Available as ROI on Fastbridge growth reports.</a:t>
            </a:r>
          </a:p>
          <a:p>
            <a:pPr lvl="1"/>
            <a:r>
              <a:rPr lang="en-US" sz="2000" dirty="0"/>
              <a:t>For this student:  0.75</a:t>
            </a:r>
          </a:p>
          <a:p>
            <a:pPr marL="457200" lvl="1" indent="0">
              <a:buNone/>
            </a:pPr>
            <a:endParaRPr lang="en-US" sz="2800" dirty="0"/>
          </a:p>
          <a:p>
            <a:pPr lvl="1"/>
            <a:endParaRPr lang="en-US" sz="2800" dirty="0"/>
          </a:p>
          <a:p>
            <a:pPr lvl="1"/>
            <a:endParaRPr lang="en-US" sz="2800" dirty="0"/>
          </a:p>
          <a:p>
            <a:endParaRPr lang="en-US" sz="2800" dirty="0"/>
          </a:p>
        </p:txBody>
      </p:sp>
    </p:spTree>
    <p:extLst>
      <p:ext uri="{BB962C8B-B14F-4D97-AF65-F5344CB8AC3E}">
        <p14:creationId xmlns:p14="http://schemas.microsoft.com/office/powerpoint/2010/main" val="24420435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7314"/>
          </a:xfrm>
        </p:spPr>
        <p:txBody>
          <a:bodyPr/>
          <a:lstStyle/>
          <a:p>
            <a:r>
              <a:rPr lang="en-US" b="1" dirty="0"/>
              <a:t>Utilizing </a:t>
            </a:r>
            <a:r>
              <a:rPr lang="en-US" b="1" dirty="0" err="1"/>
              <a:t>FastBridge</a:t>
            </a:r>
            <a:r>
              <a:rPr lang="en-US" b="1" dirty="0"/>
              <a:t> Scores</a:t>
            </a:r>
            <a:endParaRPr lang="en-US" dirty="0"/>
          </a:p>
        </p:txBody>
      </p:sp>
      <p:sp>
        <p:nvSpPr>
          <p:cNvPr id="3" name="Content Placeholder 2"/>
          <p:cNvSpPr>
            <a:spLocks noGrp="1"/>
          </p:cNvSpPr>
          <p:nvPr>
            <p:ph idx="1"/>
          </p:nvPr>
        </p:nvSpPr>
        <p:spPr>
          <a:xfrm>
            <a:off x="960362" y="1436914"/>
            <a:ext cx="8596668" cy="3880773"/>
          </a:xfrm>
        </p:spPr>
        <p:txBody>
          <a:bodyPr>
            <a:noAutofit/>
          </a:bodyPr>
          <a:lstStyle/>
          <a:p>
            <a:r>
              <a:rPr lang="en-US" sz="2400" dirty="0"/>
              <a:t>Is the student on target to meet the Spring benchmark?</a:t>
            </a:r>
          </a:p>
          <a:p>
            <a:pPr lvl="1"/>
            <a:r>
              <a:rPr lang="en-US" sz="2000" dirty="0"/>
              <a:t>Spring Benchmark = 218</a:t>
            </a:r>
          </a:p>
          <a:p>
            <a:pPr lvl="1"/>
            <a:r>
              <a:rPr lang="en-US" sz="2000" dirty="0"/>
              <a:t>Student’s current score = 205</a:t>
            </a:r>
          </a:p>
          <a:p>
            <a:pPr lvl="1"/>
            <a:r>
              <a:rPr lang="en-US" sz="2000" dirty="0"/>
              <a:t>Student’s ROI = .75</a:t>
            </a:r>
          </a:p>
          <a:p>
            <a:pPr lvl="1"/>
            <a:r>
              <a:rPr lang="en-US" sz="2000" dirty="0"/>
              <a:t>4 months between December and April assessments.</a:t>
            </a:r>
          </a:p>
          <a:p>
            <a:pPr lvl="1"/>
            <a:r>
              <a:rPr lang="en-US" sz="2000" dirty="0"/>
              <a:t>4 months X .75 = 3.0</a:t>
            </a:r>
          </a:p>
          <a:p>
            <a:pPr lvl="1"/>
            <a:r>
              <a:rPr lang="en-US" sz="2000" dirty="0"/>
              <a:t>Current score + Projected Growth = Projected final score</a:t>
            </a:r>
          </a:p>
          <a:p>
            <a:pPr lvl="2"/>
            <a:r>
              <a:rPr lang="en-US" sz="1800" dirty="0"/>
              <a:t>205 + 3 = 208</a:t>
            </a:r>
          </a:p>
          <a:p>
            <a:pPr lvl="1"/>
            <a:endParaRPr lang="en-US" sz="2800" dirty="0"/>
          </a:p>
          <a:p>
            <a:r>
              <a:rPr lang="en-US" sz="2400" dirty="0"/>
              <a:t>Student is not projected to meet Spring benchmark.</a:t>
            </a:r>
          </a:p>
        </p:txBody>
      </p:sp>
    </p:spTree>
    <p:extLst>
      <p:ext uri="{BB962C8B-B14F-4D97-AF65-F5344CB8AC3E}">
        <p14:creationId xmlns:p14="http://schemas.microsoft.com/office/powerpoint/2010/main" val="42327674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7571"/>
          </a:xfrm>
        </p:spPr>
        <p:txBody>
          <a:bodyPr/>
          <a:lstStyle/>
          <a:p>
            <a:r>
              <a:rPr lang="en-US" b="1" dirty="0"/>
              <a:t>Utilizing </a:t>
            </a:r>
            <a:r>
              <a:rPr lang="en-US" b="1" dirty="0" err="1"/>
              <a:t>FastBridge</a:t>
            </a:r>
            <a:r>
              <a:rPr lang="en-US" b="1" dirty="0"/>
              <a:t> Scores</a:t>
            </a:r>
            <a:endParaRPr lang="en-US" dirty="0"/>
          </a:p>
        </p:txBody>
      </p:sp>
      <p:sp>
        <p:nvSpPr>
          <p:cNvPr id="3" name="Content Placeholder 2"/>
          <p:cNvSpPr>
            <a:spLocks noGrp="1"/>
          </p:cNvSpPr>
          <p:nvPr>
            <p:ph idx="1"/>
          </p:nvPr>
        </p:nvSpPr>
        <p:spPr/>
        <p:txBody>
          <a:bodyPr/>
          <a:lstStyle/>
          <a:p>
            <a:r>
              <a:rPr lang="en-US" dirty="0"/>
              <a:t>Fastbridge SAEBERS Gap Analysis/Rate of Progress (Longer Term Progress Monitoring)</a:t>
            </a:r>
          </a:p>
          <a:p>
            <a:endParaRPr lang="en-US" dirty="0"/>
          </a:p>
        </p:txBody>
      </p:sp>
      <p:pic>
        <p:nvPicPr>
          <p:cNvPr id="4" name="Picture 3"/>
          <p:cNvPicPr>
            <a:picLocks noChangeAspect="1"/>
          </p:cNvPicPr>
          <p:nvPr/>
        </p:nvPicPr>
        <p:blipFill>
          <a:blip r:embed="rId2"/>
          <a:stretch>
            <a:fillRect/>
          </a:stretch>
        </p:blipFill>
        <p:spPr>
          <a:xfrm>
            <a:off x="1691877" y="3041784"/>
            <a:ext cx="5552230" cy="3337245"/>
          </a:xfrm>
          <a:prstGeom prst="rect">
            <a:avLst/>
          </a:prstGeom>
        </p:spPr>
      </p:pic>
    </p:spTree>
    <p:extLst>
      <p:ext uri="{BB962C8B-B14F-4D97-AF65-F5344CB8AC3E}">
        <p14:creationId xmlns:p14="http://schemas.microsoft.com/office/powerpoint/2010/main" val="609106414"/>
      </p:ext>
    </p:extLst>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49" y="250372"/>
            <a:ext cx="8596668" cy="772886"/>
          </a:xfrm>
        </p:spPr>
        <p:txBody>
          <a:bodyPr/>
          <a:lstStyle/>
          <a:p>
            <a:r>
              <a:rPr lang="en-US" b="1" dirty="0"/>
              <a:t>Utilizing </a:t>
            </a:r>
            <a:r>
              <a:rPr lang="en-US" b="1" dirty="0" err="1"/>
              <a:t>FastBridge</a:t>
            </a:r>
            <a:r>
              <a:rPr lang="en-US" b="1" dirty="0"/>
              <a:t> Scores</a:t>
            </a:r>
            <a:endParaRPr lang="en-US" dirty="0"/>
          </a:p>
        </p:txBody>
      </p:sp>
      <p:sp>
        <p:nvSpPr>
          <p:cNvPr id="3" name="Content Placeholder 2"/>
          <p:cNvSpPr>
            <a:spLocks noGrp="1"/>
          </p:cNvSpPr>
          <p:nvPr>
            <p:ph idx="1"/>
          </p:nvPr>
        </p:nvSpPr>
        <p:spPr>
          <a:xfrm>
            <a:off x="1003905" y="1023258"/>
            <a:ext cx="8596668" cy="3880773"/>
          </a:xfrm>
        </p:spPr>
        <p:txBody>
          <a:bodyPr>
            <a:noAutofit/>
          </a:bodyPr>
          <a:lstStyle/>
          <a:p>
            <a:r>
              <a:rPr lang="en-US" sz="2400" dirty="0"/>
              <a:t>Expectation:   36 (Not at Risk)</a:t>
            </a:r>
          </a:p>
          <a:p>
            <a:r>
              <a:rPr lang="en-US" sz="2400" dirty="0"/>
              <a:t>Actual Performance:  33 (At-Risk)</a:t>
            </a:r>
          </a:p>
          <a:p>
            <a:r>
              <a:rPr lang="en-US" sz="2400" dirty="0"/>
              <a:t>Gap Analysis:   Expectation ÷ Actual performance </a:t>
            </a:r>
          </a:p>
          <a:p>
            <a:pPr lvl="1"/>
            <a:r>
              <a:rPr lang="en-US" sz="2000" dirty="0"/>
              <a:t>36/33 = 1.09.       This is not a significant gap.</a:t>
            </a:r>
          </a:p>
          <a:p>
            <a:r>
              <a:rPr lang="en-US" sz="2400" dirty="0"/>
              <a:t>Rate of Progress:</a:t>
            </a:r>
          </a:p>
          <a:p>
            <a:pPr lvl="1"/>
            <a:r>
              <a:rPr lang="en-US" sz="2000" dirty="0"/>
              <a:t>Winter Score – Fall Score</a:t>
            </a:r>
          </a:p>
          <a:p>
            <a:pPr lvl="1"/>
            <a:r>
              <a:rPr lang="en-US" sz="2000" dirty="0"/>
              <a:t>33-29 = 4   (Current progress used to make prediction for next assessment period)</a:t>
            </a:r>
          </a:p>
          <a:p>
            <a:r>
              <a:rPr lang="en-US" sz="2400" dirty="0"/>
              <a:t>Is the student likely to meet the expectation?</a:t>
            </a:r>
          </a:p>
          <a:p>
            <a:pPr lvl="1"/>
            <a:r>
              <a:rPr lang="en-US" sz="2000" dirty="0"/>
              <a:t>Current Score +  Predicted rate of progress</a:t>
            </a:r>
          </a:p>
          <a:p>
            <a:pPr lvl="1"/>
            <a:r>
              <a:rPr lang="en-US" sz="2000" dirty="0"/>
              <a:t>33 + 4 = 37</a:t>
            </a:r>
          </a:p>
          <a:p>
            <a:pPr lvl="1"/>
            <a:r>
              <a:rPr lang="en-US" sz="2000" dirty="0"/>
              <a:t>Student is predicted to meet the expectation. </a:t>
            </a:r>
          </a:p>
          <a:p>
            <a:pPr lvl="1"/>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424187701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213946"/>
            <a:ext cx="9363808" cy="1320800"/>
          </a:xfrm>
        </p:spPr>
        <p:txBody>
          <a:bodyPr>
            <a:normAutofit fontScale="90000"/>
          </a:bodyPr>
          <a:lstStyle/>
          <a:p>
            <a:r>
              <a:rPr lang="en-US" sz="2400" b="1" dirty="0"/>
              <a:t>What is meant by the requirement in Rule 6A-6.0331(1)(e), F.A.C., that general education interventions “…be implemented as designed for a period of time sufficient to determine effectiveness?” </a:t>
            </a:r>
            <a:endParaRPr lang="en-US" sz="2400" dirty="0"/>
          </a:p>
        </p:txBody>
      </p:sp>
      <p:sp>
        <p:nvSpPr>
          <p:cNvPr id="3" name="Content Placeholder 2"/>
          <p:cNvSpPr>
            <a:spLocks noGrp="1"/>
          </p:cNvSpPr>
          <p:nvPr>
            <p:ph idx="1"/>
          </p:nvPr>
        </p:nvSpPr>
        <p:spPr>
          <a:xfrm>
            <a:off x="351689" y="1441945"/>
            <a:ext cx="9401911" cy="4871770"/>
          </a:xfrm>
        </p:spPr>
        <p:txBody>
          <a:bodyPr>
            <a:normAutofit lnSpcReduction="10000"/>
          </a:bodyPr>
          <a:lstStyle/>
          <a:p>
            <a:r>
              <a:rPr lang="en-US" dirty="0"/>
              <a:t>Instructional strategies and interventions must be delivered for a “sufficient period of time” (i.e., of sufficient duration to allow the team to gather adequate data to determine effectiveness). The determination of what is a sufficient period of time cannot be arbitrarily established and applied across situations, but must be decided individually based on a number of factors, including discrepancy in the student’s level of performance and rate of progress in comparison with peers, intensity of the intervention, duration of implementation in a standard intervention protocol, and rate of progress that can realistically be expected. </a:t>
            </a:r>
          </a:p>
          <a:p>
            <a:r>
              <a:rPr lang="en-US" dirty="0"/>
              <a:t>Interventions can vary in dosage and intensity across multiple dimensions, including length of intervention sessions (e.g., 5 minutes, 60 minutes), frequency (e.g., twice per day, once per week, every 30 minutes) and duration (e.g., three weeks, one grading period). In addition, some interventions are more intense in focus and delivery (e.g., specialized instruction in targeted skills delivered one-on-one or to a small group of students versus additional instructional time in the core curriculum delivered to a class of students). </a:t>
            </a:r>
          </a:p>
          <a:p>
            <a:r>
              <a:rPr lang="en-US" dirty="0"/>
              <a:t>Interventions matched to the individual needs of the student implemented with fidelity and appropriate intensity for a sufficient period of time are critical to an effective MTSS.</a:t>
            </a:r>
          </a:p>
        </p:txBody>
      </p:sp>
      <p:sp>
        <p:nvSpPr>
          <p:cNvPr id="4" name="TextBox 3"/>
          <p:cNvSpPr txBox="1"/>
          <p:nvPr/>
        </p:nvSpPr>
        <p:spPr>
          <a:xfrm>
            <a:off x="2624986" y="6550223"/>
            <a:ext cx="4817216" cy="307777"/>
          </a:xfrm>
          <a:prstGeom prst="rect">
            <a:avLst/>
          </a:prstGeom>
          <a:noFill/>
        </p:spPr>
        <p:txBody>
          <a:bodyPr wrap="none" rtlCol="0">
            <a:spAutoFit/>
          </a:bodyPr>
          <a:lstStyle/>
          <a:p>
            <a:r>
              <a:rPr lang="en-US" sz="1400" dirty="0">
                <a:hlinkClick r:id="rId2"/>
              </a:rPr>
              <a:t>TAP: General Education Intervention Procedures, 11/20/15</a:t>
            </a:r>
            <a:endParaRPr lang="en-US" sz="1400" dirty="0"/>
          </a:p>
        </p:txBody>
      </p:sp>
    </p:spTree>
    <p:extLst>
      <p:ext uri="{BB962C8B-B14F-4D97-AF65-F5344CB8AC3E}">
        <p14:creationId xmlns:p14="http://schemas.microsoft.com/office/powerpoint/2010/main" val="425531111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8600"/>
            <a:ext cx="8596668" cy="718457"/>
          </a:xfrm>
        </p:spPr>
        <p:txBody>
          <a:bodyPr/>
          <a:lstStyle/>
          <a:p>
            <a:r>
              <a:rPr lang="en-US" b="1" dirty="0"/>
              <a:t>Types of Scores</a:t>
            </a:r>
          </a:p>
        </p:txBody>
      </p:sp>
      <p:sp>
        <p:nvSpPr>
          <p:cNvPr id="3" name="Content Placeholder 2"/>
          <p:cNvSpPr>
            <a:spLocks noGrp="1"/>
          </p:cNvSpPr>
          <p:nvPr>
            <p:ph idx="1"/>
          </p:nvPr>
        </p:nvSpPr>
        <p:spPr>
          <a:xfrm>
            <a:off x="677334" y="1061132"/>
            <a:ext cx="8596668" cy="3880773"/>
          </a:xfrm>
        </p:spPr>
        <p:txBody>
          <a:bodyPr>
            <a:noAutofit/>
          </a:bodyPr>
          <a:lstStyle/>
          <a:p>
            <a:r>
              <a:rPr lang="en-US" sz="2400" dirty="0"/>
              <a:t>When a new test is developed, it is </a:t>
            </a:r>
            <a:r>
              <a:rPr lang="en-US" sz="2400" i="1" dirty="0"/>
              <a:t>normed</a:t>
            </a:r>
            <a:r>
              <a:rPr lang="en-US" sz="2400" dirty="0"/>
              <a:t> on a </a:t>
            </a:r>
            <a:r>
              <a:rPr lang="en-US" sz="2400" i="1" dirty="0"/>
              <a:t>sample</a:t>
            </a:r>
            <a:r>
              <a:rPr lang="en-US" sz="2400" dirty="0"/>
              <a:t> of hundreds or thousands of people.  The sample should be like that for a good opinion poll: female and male, urban and rural, different parts of the country, different income levels, etc.  The scores from that norming sample are used as a yardstick for measuring the performance of people who then take the test.  This human yardstick allows for the difficulty levels of different tests.  The student is being compared to other students on both difficult and easy tasks.  You can see from the illustration below that there are more scores in the middle than at the very high and low ends.  Many different scoring systems are used, just as you can measure the same distance as 1 yard, 3, feet, 36 inches, 91.4 centimeters, 0.91 meter, or 1/1760 mile.</a:t>
            </a:r>
          </a:p>
          <a:p>
            <a:pPr marL="3657600" lvl="8" indent="0">
              <a:buNone/>
            </a:pPr>
            <a:r>
              <a:rPr lang="en-US" sz="2000" dirty="0">
                <a:solidFill>
                  <a:schemeClr val="accent2">
                    <a:lumMod val="75000"/>
                  </a:schemeClr>
                </a:solidFill>
              </a:rPr>
              <a:t>			Myschoolpsychology.com</a:t>
            </a:r>
            <a:r>
              <a:rPr lang="en-US" sz="2400" dirty="0"/>
              <a:t> </a:t>
            </a:r>
          </a:p>
        </p:txBody>
      </p:sp>
    </p:spTree>
    <p:extLst>
      <p:ext uri="{BB962C8B-B14F-4D97-AF65-F5344CB8AC3E}">
        <p14:creationId xmlns:p14="http://schemas.microsoft.com/office/powerpoint/2010/main" val="1799985560"/>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r>
              <a:rPr lang="en-US" b="1" dirty="0"/>
              <a:t>Types of Scores</a:t>
            </a:r>
          </a:p>
        </p:txBody>
      </p:sp>
      <p:sp>
        <p:nvSpPr>
          <p:cNvPr id="3" name="Content Placeholder 2"/>
          <p:cNvSpPr>
            <a:spLocks noGrp="1"/>
          </p:cNvSpPr>
          <p:nvPr>
            <p:ph idx="1"/>
          </p:nvPr>
        </p:nvSpPr>
        <p:spPr>
          <a:xfrm>
            <a:off x="851505" y="1550989"/>
            <a:ext cx="8596668" cy="3880773"/>
          </a:xfrm>
        </p:spPr>
        <p:txBody>
          <a:bodyPr>
            <a:noAutofit/>
          </a:bodyPr>
          <a:lstStyle/>
          <a:p>
            <a:r>
              <a:rPr lang="en-US" sz="2400" b="1" dirty="0"/>
              <a:t>PERCENTILE RANKS (PR)</a:t>
            </a:r>
            <a:r>
              <a:rPr lang="en-US" sz="2400" dirty="0"/>
              <a:t> simply state the percent of persons in the norming sample who scored the same as or lower than the student.  A percentile rank of 50 would be Average – as high as or higher than 50% and lower than the other 50% of the norming sample.  The middle half of scores falls between percentile ranks of 25 and 75.</a:t>
            </a:r>
          </a:p>
          <a:p>
            <a:endParaRPr lang="en-US" sz="2400" dirty="0"/>
          </a:p>
          <a:p>
            <a:r>
              <a:rPr lang="en-US" sz="2400" b="1" dirty="0"/>
              <a:t>STANDARD SCORES</a:t>
            </a:r>
            <a:r>
              <a:rPr lang="en-US" sz="2400" dirty="0"/>
              <a:t> ("quotients" on some tests) have an average (</a:t>
            </a:r>
            <a:r>
              <a:rPr lang="en-US" sz="2400" i="1" dirty="0"/>
              <a:t>mean) </a:t>
            </a:r>
            <a:r>
              <a:rPr lang="en-US" sz="2400" dirty="0"/>
              <a:t>of 100 and a </a:t>
            </a:r>
            <a:r>
              <a:rPr lang="en-US" sz="2400" i="1" dirty="0"/>
              <a:t>standard deviation</a:t>
            </a:r>
            <a:r>
              <a:rPr lang="en-US" sz="2400" dirty="0"/>
              <a:t> of 15.  A standard score of 100 would also be at the 50</a:t>
            </a:r>
            <a:r>
              <a:rPr lang="en-US" sz="2400" baseline="30000" dirty="0"/>
              <a:t>th</a:t>
            </a:r>
            <a:r>
              <a:rPr lang="en-US" sz="2400" dirty="0"/>
              <a:t> percentile rank. The middle half of these standard scores falls between 90 and 110.</a:t>
            </a:r>
          </a:p>
          <a:p>
            <a:endParaRPr lang="en-US" sz="2400" dirty="0"/>
          </a:p>
        </p:txBody>
      </p:sp>
    </p:spTree>
    <p:extLst>
      <p:ext uri="{BB962C8B-B14F-4D97-AF65-F5344CB8AC3E}">
        <p14:creationId xmlns:p14="http://schemas.microsoft.com/office/powerpoint/2010/main" val="172105131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3771"/>
          </a:xfrm>
        </p:spPr>
        <p:txBody>
          <a:bodyPr/>
          <a:lstStyle/>
          <a:p>
            <a:r>
              <a:rPr lang="en-US" b="1" dirty="0"/>
              <a:t>Types of Scores</a:t>
            </a:r>
          </a:p>
        </p:txBody>
      </p:sp>
      <p:sp>
        <p:nvSpPr>
          <p:cNvPr id="3" name="Content Placeholder 2"/>
          <p:cNvSpPr>
            <a:spLocks noGrp="1"/>
          </p:cNvSpPr>
          <p:nvPr>
            <p:ph idx="1"/>
          </p:nvPr>
        </p:nvSpPr>
        <p:spPr>
          <a:xfrm>
            <a:off x="884163" y="1572760"/>
            <a:ext cx="8596668" cy="3880773"/>
          </a:xfrm>
        </p:spPr>
        <p:txBody>
          <a:bodyPr>
            <a:noAutofit/>
          </a:bodyPr>
          <a:lstStyle/>
          <a:p>
            <a:r>
              <a:rPr lang="en-US" sz="2400" b="1" dirty="0"/>
              <a:t>SCALED SCORES</a:t>
            </a:r>
            <a:r>
              <a:rPr lang="en-US" sz="2400" dirty="0"/>
              <a:t> ("standard scores” on some tests) are standard scores with an average (</a:t>
            </a:r>
            <a:r>
              <a:rPr lang="en-US" sz="2400" i="1" dirty="0"/>
              <a:t>mean) </a:t>
            </a:r>
            <a:r>
              <a:rPr lang="en-US" sz="2400" dirty="0"/>
              <a:t>of 10 and a </a:t>
            </a:r>
            <a:r>
              <a:rPr lang="en-US" sz="2400" i="1" dirty="0"/>
              <a:t>standard deviation</a:t>
            </a:r>
            <a:r>
              <a:rPr lang="en-US" sz="2400" dirty="0"/>
              <a:t> of 3.  A scaled score of 10 would also be at the 50</a:t>
            </a:r>
            <a:r>
              <a:rPr lang="en-US" sz="2400" baseline="30000" dirty="0"/>
              <a:t>th</a:t>
            </a:r>
            <a:r>
              <a:rPr lang="en-US" sz="2400" dirty="0"/>
              <a:t> percentile rank.  The middle half of these standard scores falls between 8 and 12.</a:t>
            </a:r>
          </a:p>
          <a:p>
            <a:endParaRPr lang="en-US" sz="2400" dirty="0"/>
          </a:p>
          <a:p>
            <a:r>
              <a:rPr lang="en-US" sz="2400" b="1" dirty="0"/>
              <a:t>T SCORES </a:t>
            </a:r>
            <a:r>
              <a:rPr lang="en-US" sz="2400" dirty="0"/>
              <a:t>have an average (</a:t>
            </a:r>
            <a:r>
              <a:rPr lang="en-US" sz="2400" i="1" dirty="0"/>
              <a:t>mean) </a:t>
            </a:r>
            <a:r>
              <a:rPr lang="en-US" sz="2400" dirty="0"/>
              <a:t>of 50 and a </a:t>
            </a:r>
            <a:r>
              <a:rPr lang="en-US" sz="2400" i="1" dirty="0"/>
              <a:t>standard deviation</a:t>
            </a:r>
            <a:r>
              <a:rPr lang="en-US" sz="2400" dirty="0"/>
              <a:t> of 10.  A T score of 50 would be at the 50</a:t>
            </a:r>
            <a:r>
              <a:rPr lang="en-US" sz="2400" baseline="30000" dirty="0"/>
              <a:t>th</a:t>
            </a:r>
            <a:r>
              <a:rPr lang="en-US" sz="2400" dirty="0"/>
              <a:t> percentile rank.  The middle half of T scores falls between approximately 43 and 57.</a:t>
            </a:r>
          </a:p>
          <a:p>
            <a:endParaRPr lang="en-US" sz="2400" dirty="0"/>
          </a:p>
        </p:txBody>
      </p:sp>
    </p:spTree>
    <p:extLst>
      <p:ext uri="{BB962C8B-B14F-4D97-AF65-F5344CB8AC3E}">
        <p14:creationId xmlns:p14="http://schemas.microsoft.com/office/powerpoint/2010/main" val="242625427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395" y="348343"/>
            <a:ext cx="8596668" cy="783771"/>
          </a:xfrm>
        </p:spPr>
        <p:txBody>
          <a:bodyPr/>
          <a:lstStyle/>
          <a:p>
            <a:r>
              <a:rPr lang="en-US" b="1" dirty="0"/>
              <a:t>Types of Scores</a:t>
            </a:r>
          </a:p>
        </p:txBody>
      </p:sp>
      <p:pic>
        <p:nvPicPr>
          <p:cNvPr id="7" name="Content Placeholder 6"/>
          <p:cNvPicPr>
            <a:picLocks noGrp="1" noChangeAspect="1"/>
          </p:cNvPicPr>
          <p:nvPr>
            <p:ph idx="1"/>
          </p:nvPr>
        </p:nvPicPr>
        <p:blipFill>
          <a:blip r:embed="rId2"/>
          <a:stretch>
            <a:fillRect/>
          </a:stretch>
        </p:blipFill>
        <p:spPr>
          <a:xfrm>
            <a:off x="572395" y="1393371"/>
            <a:ext cx="9041985" cy="4481285"/>
          </a:xfrm>
          <a:prstGeom prst="rect">
            <a:avLst/>
          </a:prstGeom>
        </p:spPr>
      </p:pic>
    </p:spTree>
    <p:extLst>
      <p:ext uri="{BB962C8B-B14F-4D97-AF65-F5344CB8AC3E}">
        <p14:creationId xmlns:p14="http://schemas.microsoft.com/office/powerpoint/2010/main" val="143858621"/>
      </p:ext>
    </p:extLst>
  </p:cSld>
  <p:clrMapOvr>
    <a:masterClrMapping/>
  </p:clrMapOvr>
  <p:transition spd="med">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922656">
            <a:off x="1896531" y="4718956"/>
            <a:ext cx="3263296" cy="1426030"/>
          </a:xfrm>
        </p:spPr>
        <p:txBody>
          <a:bodyPr>
            <a:normAutofit fontScale="90000"/>
          </a:bodyPr>
          <a:lstStyle/>
          <a:p>
            <a:pPr algn="ctr"/>
            <a:r>
              <a:rPr lang="en-US" sz="4400" b="1" dirty="0"/>
              <a:t>Follow-Up</a:t>
            </a:r>
            <a:br>
              <a:rPr lang="en-US" sz="4400" b="1" dirty="0"/>
            </a:br>
            <a:r>
              <a:rPr lang="en-US" sz="4400" b="1" dirty="0"/>
              <a:t>With:</a:t>
            </a:r>
          </a:p>
        </p:txBody>
      </p:sp>
      <p:sp>
        <p:nvSpPr>
          <p:cNvPr id="3" name="Content Placeholder 2"/>
          <p:cNvSpPr>
            <a:spLocks noGrp="1"/>
          </p:cNvSpPr>
          <p:nvPr>
            <p:ph idx="1"/>
          </p:nvPr>
        </p:nvSpPr>
        <p:spPr>
          <a:xfrm>
            <a:off x="5509381" y="4278085"/>
            <a:ext cx="3938209" cy="2481944"/>
          </a:xfrm>
        </p:spPr>
        <p:txBody>
          <a:bodyPr>
            <a:normAutofit/>
          </a:bodyPr>
          <a:lstStyle/>
          <a:p>
            <a:pPr>
              <a:lnSpc>
                <a:spcPct val="150000"/>
              </a:lnSpc>
            </a:pPr>
            <a:r>
              <a:rPr lang="en-US" sz="2000" b="1" dirty="0">
                <a:solidFill>
                  <a:schemeClr val="accent2">
                    <a:lumMod val="75000"/>
                  </a:schemeClr>
                </a:solidFill>
              </a:rPr>
              <a:t>Stephanie Gardner</a:t>
            </a:r>
          </a:p>
          <a:p>
            <a:pPr>
              <a:lnSpc>
                <a:spcPct val="150000"/>
              </a:lnSpc>
            </a:pPr>
            <a:r>
              <a:rPr lang="en-US" sz="2000" b="1" dirty="0">
                <a:solidFill>
                  <a:schemeClr val="accent2">
                    <a:lumMod val="75000"/>
                  </a:schemeClr>
                </a:solidFill>
              </a:rPr>
              <a:t>Sarah Hebert</a:t>
            </a:r>
          </a:p>
          <a:p>
            <a:pPr>
              <a:lnSpc>
                <a:spcPct val="150000"/>
              </a:lnSpc>
            </a:pPr>
            <a:r>
              <a:rPr lang="en-US" sz="2000" b="1" dirty="0">
                <a:solidFill>
                  <a:schemeClr val="accent2">
                    <a:lumMod val="75000"/>
                  </a:schemeClr>
                </a:solidFill>
              </a:rPr>
              <a:t>Katie Manning</a:t>
            </a:r>
          </a:p>
          <a:p>
            <a:pPr>
              <a:lnSpc>
                <a:spcPct val="150000"/>
              </a:lnSpc>
            </a:pPr>
            <a:r>
              <a:rPr lang="en-US" sz="2000" b="1" dirty="0">
                <a:solidFill>
                  <a:schemeClr val="accent2">
                    <a:lumMod val="75000"/>
                  </a:schemeClr>
                </a:solidFill>
              </a:rPr>
              <a:t>Jessica Reynolds</a:t>
            </a:r>
          </a:p>
          <a:p>
            <a:pPr>
              <a:lnSpc>
                <a:spcPct val="150000"/>
              </a:lnSpc>
            </a:pPr>
            <a:endParaRPr lang="en-US" sz="2000" dirty="0"/>
          </a:p>
        </p:txBody>
      </p:sp>
      <p:pic>
        <p:nvPicPr>
          <p:cNvPr id="4" name="Picture 3" descr="He descubierto que la parte más difícil de una conversación d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9043" y="228600"/>
            <a:ext cx="6477000" cy="3810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076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743" y="315514"/>
            <a:ext cx="8650167" cy="1320800"/>
          </a:xfrm>
        </p:spPr>
        <p:txBody>
          <a:bodyPr>
            <a:normAutofit/>
          </a:bodyPr>
          <a:lstStyle/>
          <a:p>
            <a:r>
              <a:rPr lang="en-US" sz="2400" b="1" dirty="0"/>
              <a:t>Who is responsible for determining whether an intervention has an adequate level of intensity? How is this done? </a:t>
            </a:r>
            <a:endParaRPr lang="en-US" sz="2400" dirty="0"/>
          </a:p>
        </p:txBody>
      </p:sp>
      <p:sp>
        <p:nvSpPr>
          <p:cNvPr id="3" name="Content Placeholder 2"/>
          <p:cNvSpPr>
            <a:spLocks noGrp="1"/>
          </p:cNvSpPr>
          <p:nvPr>
            <p:ph idx="1"/>
          </p:nvPr>
        </p:nvSpPr>
        <p:spPr>
          <a:xfrm>
            <a:off x="663098" y="1777999"/>
            <a:ext cx="9014301" cy="4459515"/>
          </a:xfrm>
        </p:spPr>
        <p:txBody>
          <a:bodyPr>
            <a:normAutofit/>
          </a:bodyPr>
          <a:lstStyle/>
          <a:p>
            <a:r>
              <a:rPr lang="en-US" dirty="0"/>
              <a:t>The problem-solving team determines the level of intervention intensity required based on the student’s response data. </a:t>
            </a:r>
          </a:p>
          <a:p>
            <a:r>
              <a:rPr lang="en-US" dirty="0"/>
              <a:t>There is </a:t>
            </a:r>
            <a:r>
              <a:rPr lang="en-US" b="1" dirty="0">
                <a:solidFill>
                  <a:schemeClr val="accent2">
                    <a:lumMod val="75000"/>
                  </a:schemeClr>
                </a:solidFill>
              </a:rPr>
              <a:t>no established criterion or formula </a:t>
            </a:r>
            <a:r>
              <a:rPr lang="en-US" dirty="0"/>
              <a:t>for identifying the appropriate level of intensity for an intervention. The team must review the relevant data and determine, on a case-by-case basis, the extent to which the intensity of an intervention is appropriate and effective. </a:t>
            </a:r>
          </a:p>
          <a:p>
            <a:r>
              <a:rPr lang="en-US" dirty="0"/>
              <a:t>The team is responsible for ensuring that the intervention is clearly defined and linked to the identified concern or skill deficit, that the individual implementing the intervention is appropriately trained and supported, and that the intervention is being delivered as designed. If the intervention is not being delivered as designed, more support should be provided to the staff involved. If the intervention does not result in sufficient improvement, the intervention should be revised, modified or intensified. </a:t>
            </a:r>
          </a:p>
        </p:txBody>
      </p:sp>
      <p:sp>
        <p:nvSpPr>
          <p:cNvPr id="4" name="TextBox 3"/>
          <p:cNvSpPr txBox="1"/>
          <p:nvPr/>
        </p:nvSpPr>
        <p:spPr>
          <a:xfrm>
            <a:off x="2443968" y="6455568"/>
            <a:ext cx="4817216" cy="307777"/>
          </a:xfrm>
          <a:prstGeom prst="rect">
            <a:avLst/>
          </a:prstGeom>
          <a:noFill/>
        </p:spPr>
        <p:txBody>
          <a:bodyPr wrap="none" rtlCol="0">
            <a:spAutoFit/>
          </a:bodyPr>
          <a:lstStyle/>
          <a:p>
            <a:r>
              <a:rPr lang="en-US" sz="1400" dirty="0">
                <a:hlinkClick r:id="rId3"/>
              </a:rPr>
              <a:t>TAP: General Education Intervention Procedures, 11/20/15</a:t>
            </a:r>
            <a:endParaRPr lang="en-US" sz="1400" dirty="0"/>
          </a:p>
        </p:txBody>
      </p:sp>
    </p:spTree>
    <p:extLst>
      <p:ext uri="{BB962C8B-B14F-4D97-AF65-F5344CB8AC3E}">
        <p14:creationId xmlns:p14="http://schemas.microsoft.com/office/powerpoint/2010/main" val="164962053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1" y="190499"/>
            <a:ext cx="8697685" cy="1366157"/>
          </a:xfrm>
        </p:spPr>
        <p:txBody>
          <a:bodyPr>
            <a:normAutofit/>
          </a:bodyPr>
          <a:lstStyle/>
          <a:p>
            <a:r>
              <a:rPr lang="en-US" b="1" i="1" dirty="0"/>
              <a:t>Standard Method </a:t>
            </a:r>
            <a:r>
              <a:rPr lang="en-US" b="1" dirty="0"/>
              <a:t>for Completing a Gap Analysis</a:t>
            </a:r>
          </a:p>
        </p:txBody>
      </p:sp>
      <p:sp>
        <p:nvSpPr>
          <p:cNvPr id="3" name="Content Placeholder 2"/>
          <p:cNvSpPr>
            <a:spLocks noGrp="1"/>
          </p:cNvSpPr>
          <p:nvPr>
            <p:ph idx="1"/>
          </p:nvPr>
        </p:nvSpPr>
        <p:spPr>
          <a:xfrm>
            <a:off x="903514" y="2046514"/>
            <a:ext cx="8632372" cy="4746172"/>
          </a:xfrm>
        </p:spPr>
        <p:txBody>
          <a:bodyPr>
            <a:normAutofit/>
          </a:bodyPr>
          <a:lstStyle/>
          <a:p>
            <a:pPr>
              <a:lnSpc>
                <a:spcPct val="90000"/>
              </a:lnSpc>
            </a:pPr>
            <a:r>
              <a:rPr lang="en-US" sz="3200" dirty="0"/>
              <a:t>Gap =       </a:t>
            </a:r>
            <a:r>
              <a:rPr lang="en-US" sz="3200" u="sng" dirty="0"/>
              <a:t>Expected Level</a:t>
            </a:r>
          </a:p>
          <a:p>
            <a:pPr>
              <a:lnSpc>
                <a:spcPct val="90000"/>
              </a:lnSpc>
              <a:buFontTx/>
              <a:buNone/>
            </a:pPr>
            <a:r>
              <a:rPr lang="en-US" sz="3200" dirty="0"/>
              <a:t>              Current/Observed Level</a:t>
            </a:r>
          </a:p>
          <a:p>
            <a:pPr>
              <a:lnSpc>
                <a:spcPct val="90000"/>
              </a:lnSpc>
              <a:buFontTx/>
              <a:buNone/>
            </a:pPr>
            <a:endParaRPr lang="en-US" dirty="0"/>
          </a:p>
          <a:p>
            <a:pPr>
              <a:lnSpc>
                <a:spcPct val="90000"/>
              </a:lnSpc>
              <a:buFontTx/>
              <a:buNone/>
            </a:pPr>
            <a:endParaRPr lang="en-US" dirty="0"/>
          </a:p>
          <a:p>
            <a:pPr>
              <a:lnSpc>
                <a:spcPct val="90000"/>
              </a:lnSpc>
            </a:pPr>
            <a:r>
              <a:rPr lang="en-US" sz="3200" dirty="0"/>
              <a:t>Rule of Thumb:  2.0 = significant gap</a:t>
            </a:r>
          </a:p>
          <a:p>
            <a:pPr marL="320040" lvl="1" indent="0" algn="ctr">
              <a:lnSpc>
                <a:spcPct val="90000"/>
              </a:lnSpc>
              <a:buNone/>
            </a:pPr>
            <a:endParaRPr lang="en-US" sz="2400" i="1" dirty="0"/>
          </a:p>
          <a:p>
            <a:pPr marL="320040" lvl="1" indent="0" algn="ctr">
              <a:lnSpc>
                <a:spcPct val="90000"/>
              </a:lnSpc>
              <a:buNone/>
            </a:pPr>
            <a:endParaRPr lang="en-US" sz="2400" i="1" dirty="0"/>
          </a:p>
          <a:p>
            <a:pPr marL="320040" lvl="1" indent="0" algn="ctr">
              <a:lnSpc>
                <a:spcPct val="90000"/>
              </a:lnSpc>
              <a:buNone/>
            </a:pPr>
            <a:r>
              <a:rPr lang="en-US" sz="2400" i="1" dirty="0"/>
              <a:t>(The student would have to double their current rate of performance to catch up.)</a:t>
            </a:r>
          </a:p>
        </p:txBody>
      </p:sp>
    </p:spTree>
    <p:extLst>
      <p:ext uri="{BB962C8B-B14F-4D97-AF65-F5344CB8AC3E}">
        <p14:creationId xmlns:p14="http://schemas.microsoft.com/office/powerpoint/2010/main" val="404083809"/>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283029"/>
            <a:ext cx="8028214" cy="1045029"/>
          </a:xfrm>
        </p:spPr>
        <p:txBody>
          <a:bodyPr>
            <a:normAutofit/>
          </a:bodyPr>
          <a:lstStyle/>
          <a:p>
            <a:r>
              <a:rPr lang="en-US" sz="4800" b="1" dirty="0"/>
              <a:t>Closing the Gap</a:t>
            </a:r>
          </a:p>
        </p:txBody>
      </p:sp>
      <p:sp>
        <p:nvSpPr>
          <p:cNvPr id="3" name="Content Placeholder 2"/>
          <p:cNvSpPr>
            <a:spLocks noGrp="1"/>
          </p:cNvSpPr>
          <p:nvPr>
            <p:ph idx="1"/>
          </p:nvPr>
        </p:nvSpPr>
        <p:spPr>
          <a:xfrm>
            <a:off x="827313" y="1208315"/>
            <a:ext cx="8784772" cy="4800599"/>
          </a:xfrm>
        </p:spPr>
        <p:txBody>
          <a:bodyPr>
            <a:normAutofit/>
          </a:bodyPr>
          <a:lstStyle/>
          <a:p>
            <a:r>
              <a:rPr lang="en-US" sz="2800" dirty="0"/>
              <a:t>How much time do we have to close the GAP?</a:t>
            </a:r>
          </a:p>
          <a:p>
            <a:pPr marL="0" indent="0">
              <a:buNone/>
            </a:pPr>
            <a:r>
              <a:rPr lang="en-US" sz="2800" dirty="0"/>
              <a:t>   Example:</a:t>
            </a:r>
          </a:p>
          <a:p>
            <a:endParaRPr lang="en-US" dirty="0"/>
          </a:p>
          <a:p>
            <a:pPr lvl="1"/>
            <a:r>
              <a:rPr lang="en-US" sz="2400" dirty="0"/>
              <a:t>90 minutes daily is needed for annual growth in reading.</a:t>
            </a:r>
          </a:p>
          <a:p>
            <a:pPr lvl="1">
              <a:buFontTx/>
              <a:buNone/>
            </a:pPr>
            <a:endParaRPr lang="en-US" sz="1800" dirty="0"/>
          </a:p>
          <a:p>
            <a:pPr lvl="1"/>
            <a:r>
              <a:rPr lang="en-US" sz="2400" dirty="0"/>
              <a:t>If the student is one year behind, annual growth + catch up growth = 180 minutes.</a:t>
            </a:r>
          </a:p>
          <a:p>
            <a:pPr lvl="1">
              <a:buFontTx/>
              <a:buNone/>
            </a:pPr>
            <a:endParaRPr lang="en-US" sz="1800" dirty="0"/>
          </a:p>
          <a:p>
            <a:pPr lvl="1"/>
            <a:r>
              <a:rPr lang="en-US" sz="2400" dirty="0"/>
              <a:t>If the student is two years behind, annual growth + catch up growth = 270 minutes.</a:t>
            </a:r>
          </a:p>
          <a:p>
            <a:endParaRPr lang="en-US" dirty="0"/>
          </a:p>
        </p:txBody>
      </p:sp>
      <p:sp>
        <p:nvSpPr>
          <p:cNvPr id="4" name="TextBox 3"/>
          <p:cNvSpPr txBox="1"/>
          <p:nvPr/>
        </p:nvSpPr>
        <p:spPr>
          <a:xfrm>
            <a:off x="7195889" y="6313714"/>
            <a:ext cx="4996111" cy="461665"/>
          </a:xfrm>
          <a:prstGeom prst="rect">
            <a:avLst/>
          </a:prstGeom>
          <a:noFill/>
        </p:spPr>
        <p:txBody>
          <a:bodyPr wrap="none" rtlCol="0">
            <a:spAutoFit/>
          </a:bodyPr>
          <a:lstStyle/>
          <a:p>
            <a:pPr algn="r"/>
            <a:r>
              <a:rPr lang="en-US" sz="1200" dirty="0"/>
              <a:t>Annual Growth For All Students, Catch-Up Growth for Some Students</a:t>
            </a:r>
          </a:p>
          <a:p>
            <a:pPr algn="r"/>
            <a:r>
              <a:rPr lang="en-US" sz="1200" dirty="0"/>
              <a:t>Fielding, Kerr, and Rosier, 2008</a:t>
            </a:r>
          </a:p>
        </p:txBody>
      </p:sp>
    </p:spTree>
    <p:extLst>
      <p:ext uri="{BB962C8B-B14F-4D97-AF65-F5344CB8AC3E}">
        <p14:creationId xmlns:p14="http://schemas.microsoft.com/office/powerpoint/2010/main" val="1092890149"/>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185057"/>
            <a:ext cx="7543800" cy="838200"/>
          </a:xfrm>
        </p:spPr>
        <p:txBody>
          <a:bodyPr>
            <a:normAutofit/>
          </a:bodyPr>
          <a:lstStyle/>
          <a:p>
            <a:r>
              <a:rPr lang="en-US" b="1" dirty="0"/>
              <a:t>Determining Rate of Progress</a:t>
            </a:r>
          </a:p>
        </p:txBody>
      </p:sp>
      <p:sp>
        <p:nvSpPr>
          <p:cNvPr id="3" name="Content Placeholder 2"/>
          <p:cNvSpPr>
            <a:spLocks noGrp="1"/>
          </p:cNvSpPr>
          <p:nvPr>
            <p:ph idx="1"/>
          </p:nvPr>
        </p:nvSpPr>
        <p:spPr>
          <a:xfrm>
            <a:off x="740230" y="1099457"/>
            <a:ext cx="8926284" cy="5268686"/>
          </a:xfrm>
        </p:spPr>
        <p:txBody>
          <a:bodyPr>
            <a:normAutofit/>
          </a:bodyPr>
          <a:lstStyle/>
          <a:p>
            <a:pPr marL="274320" lvl="1"/>
            <a:r>
              <a:rPr lang="en-US" sz="2800" dirty="0"/>
              <a:t>Measure the difference between desired &amp; current performance.</a:t>
            </a:r>
          </a:p>
          <a:p>
            <a:pPr marL="274320" lvl="1"/>
            <a:endParaRPr lang="en-US" sz="2800" dirty="0"/>
          </a:p>
          <a:p>
            <a:pPr marL="274320" lvl="1"/>
            <a:r>
              <a:rPr lang="en-US" sz="2800" dirty="0"/>
              <a:t>Divide by the number of weeks intervention will be in place.</a:t>
            </a:r>
          </a:p>
          <a:p>
            <a:pPr marL="274320" lvl="1"/>
            <a:endParaRPr lang="en-US" sz="2800" dirty="0"/>
          </a:p>
          <a:p>
            <a:r>
              <a:rPr lang="en-US" sz="2800" dirty="0"/>
              <a:t>Set goals which are </a:t>
            </a:r>
            <a:r>
              <a:rPr lang="en-US" sz="2800" b="1" dirty="0"/>
              <a:t>ambitious</a:t>
            </a:r>
            <a:r>
              <a:rPr lang="en-US" sz="2800" dirty="0"/>
              <a:t>, but </a:t>
            </a:r>
            <a:r>
              <a:rPr lang="en-US" sz="2800" b="1" dirty="0"/>
              <a:t>reasonable</a:t>
            </a:r>
            <a:r>
              <a:rPr lang="en-US" sz="2800" dirty="0"/>
              <a:t> – rate required to reach goal is 25 – 50% above typical rate determined by gap analysis.</a:t>
            </a:r>
          </a:p>
        </p:txBody>
      </p:sp>
    </p:spTree>
    <p:extLst>
      <p:ext uri="{BB962C8B-B14F-4D97-AF65-F5344CB8AC3E}">
        <p14:creationId xmlns:p14="http://schemas.microsoft.com/office/powerpoint/2010/main" val="9527310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220" y="272144"/>
            <a:ext cx="8596668" cy="859971"/>
          </a:xfrm>
        </p:spPr>
        <p:txBody>
          <a:bodyPr/>
          <a:lstStyle/>
          <a:p>
            <a:r>
              <a:rPr lang="en-US" b="1" dirty="0"/>
              <a:t>Tier 1:  Monitoring Student Progress</a:t>
            </a:r>
          </a:p>
        </p:txBody>
      </p:sp>
      <p:sp>
        <p:nvSpPr>
          <p:cNvPr id="3" name="Content Placeholder 2"/>
          <p:cNvSpPr>
            <a:spLocks noGrp="1"/>
          </p:cNvSpPr>
          <p:nvPr>
            <p:ph idx="1"/>
          </p:nvPr>
        </p:nvSpPr>
        <p:spPr>
          <a:xfrm>
            <a:off x="838198" y="1469571"/>
            <a:ext cx="9296402" cy="4974772"/>
          </a:xfrm>
        </p:spPr>
        <p:txBody>
          <a:bodyPr>
            <a:noAutofit/>
          </a:bodyPr>
          <a:lstStyle/>
          <a:p>
            <a:pPr>
              <a:lnSpc>
                <a:spcPct val="90000"/>
              </a:lnSpc>
            </a:pPr>
            <a:r>
              <a:rPr lang="en-US" sz="2800" dirty="0"/>
              <a:t>Desired </a:t>
            </a:r>
            <a:r>
              <a:rPr lang="en-US" sz="2800" i="1" dirty="0">
                <a:solidFill>
                  <a:schemeClr val="accent2">
                    <a:lumMod val="75000"/>
                  </a:schemeClr>
                </a:solidFill>
              </a:rPr>
              <a:t>minus</a:t>
            </a:r>
            <a:r>
              <a:rPr lang="en-US" sz="2800" dirty="0"/>
              <a:t> Current </a:t>
            </a:r>
            <a:r>
              <a:rPr lang="en-US" sz="2800" i="1" dirty="0">
                <a:solidFill>
                  <a:schemeClr val="accent2">
                    <a:lumMod val="75000"/>
                  </a:schemeClr>
                </a:solidFill>
              </a:rPr>
              <a:t>divided by</a:t>
            </a:r>
            <a:r>
              <a:rPr lang="en-US" sz="2800" dirty="0">
                <a:solidFill>
                  <a:schemeClr val="accent2">
                    <a:lumMod val="75000"/>
                  </a:schemeClr>
                </a:solidFill>
              </a:rPr>
              <a:t> </a:t>
            </a:r>
            <a:r>
              <a:rPr lang="en-US" sz="2800" dirty="0"/>
              <a:t>Number of Weeks</a:t>
            </a:r>
          </a:p>
          <a:p>
            <a:pPr lvl="1">
              <a:lnSpc>
                <a:spcPct val="90000"/>
              </a:lnSpc>
            </a:pPr>
            <a:r>
              <a:rPr lang="en-US" sz="2800" dirty="0"/>
              <a:t>Sight Words:  100 - 30 / 36 weeks</a:t>
            </a:r>
          </a:p>
          <a:p>
            <a:pPr lvl="1">
              <a:lnSpc>
                <a:spcPct val="90000"/>
              </a:lnSpc>
              <a:buFontTx/>
              <a:buNone/>
            </a:pPr>
            <a:endParaRPr lang="en-US" sz="1800" dirty="0"/>
          </a:p>
          <a:p>
            <a:pPr lvl="1">
              <a:lnSpc>
                <a:spcPct val="90000"/>
              </a:lnSpc>
            </a:pPr>
            <a:r>
              <a:rPr lang="en-US" sz="2800" dirty="0"/>
              <a:t>70 Sight Words/ 36 weeks</a:t>
            </a:r>
          </a:p>
          <a:p>
            <a:pPr lvl="1">
              <a:lnSpc>
                <a:spcPct val="90000"/>
              </a:lnSpc>
              <a:buFontTx/>
              <a:buNone/>
            </a:pPr>
            <a:endParaRPr lang="en-US" sz="1800" dirty="0"/>
          </a:p>
          <a:p>
            <a:pPr lvl="1">
              <a:lnSpc>
                <a:spcPct val="90000"/>
              </a:lnSpc>
            </a:pPr>
            <a:r>
              <a:rPr lang="en-US" sz="2800" dirty="0"/>
              <a:t>1.9 new sight words learned each week in order to close the gap</a:t>
            </a:r>
          </a:p>
          <a:p>
            <a:pPr>
              <a:lnSpc>
                <a:spcPct val="90000"/>
              </a:lnSpc>
            </a:pPr>
            <a:endParaRPr lang="en-US" sz="2800" dirty="0"/>
          </a:p>
          <a:p>
            <a:pPr>
              <a:lnSpc>
                <a:spcPct val="90000"/>
              </a:lnSpc>
              <a:buFont typeface="Wingdings" pitchFamily="2" charset="2"/>
              <a:buChar char="ü"/>
            </a:pPr>
            <a:r>
              <a:rPr lang="en-US" sz="2800" dirty="0"/>
              <a:t>Now you’re ready to progress monitor!</a:t>
            </a:r>
          </a:p>
        </p:txBody>
      </p:sp>
    </p:spTree>
    <p:extLst>
      <p:ext uri="{BB962C8B-B14F-4D97-AF65-F5344CB8AC3E}">
        <p14:creationId xmlns:p14="http://schemas.microsoft.com/office/powerpoint/2010/main" val="14532280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685" y="163286"/>
            <a:ext cx="8675915" cy="740228"/>
          </a:xfrm>
        </p:spPr>
        <p:txBody>
          <a:bodyPr>
            <a:normAutofit fontScale="90000"/>
          </a:bodyPr>
          <a:lstStyle/>
          <a:p>
            <a:r>
              <a:rPr lang="en-US" b="1" dirty="0"/>
              <a:t>Gap Analysis: Sight Words (example 1) </a:t>
            </a:r>
          </a:p>
        </p:txBody>
      </p:sp>
      <p:sp>
        <p:nvSpPr>
          <p:cNvPr id="3" name="Content Placeholder 2"/>
          <p:cNvSpPr>
            <a:spLocks noGrp="1"/>
          </p:cNvSpPr>
          <p:nvPr>
            <p:ph idx="1"/>
          </p:nvPr>
        </p:nvSpPr>
        <p:spPr>
          <a:xfrm>
            <a:off x="936171" y="903514"/>
            <a:ext cx="8719458" cy="5475514"/>
          </a:xfrm>
        </p:spPr>
        <p:txBody>
          <a:bodyPr>
            <a:normAutofit fontScale="92500"/>
          </a:bodyPr>
          <a:lstStyle/>
          <a:p>
            <a:r>
              <a:rPr lang="en-US" sz="2800" dirty="0"/>
              <a:t>Target Student’s Observed/Current Level of Performance:  </a:t>
            </a:r>
            <a:r>
              <a:rPr lang="en-US" sz="2800" i="1" dirty="0"/>
              <a:t>Reads 30 Sight Words</a:t>
            </a:r>
          </a:p>
          <a:p>
            <a:pPr>
              <a:buFontTx/>
              <a:buNone/>
            </a:pPr>
            <a:endParaRPr lang="en-US" sz="1200" i="1" dirty="0"/>
          </a:p>
          <a:p>
            <a:r>
              <a:rPr lang="en-US" sz="2800" dirty="0"/>
              <a:t>Expected Level of Performance:  </a:t>
            </a:r>
            <a:r>
              <a:rPr lang="en-US" sz="2800" i="1" dirty="0"/>
              <a:t>Reads 100 Sight Words</a:t>
            </a:r>
          </a:p>
          <a:p>
            <a:pPr>
              <a:buFontTx/>
              <a:buNone/>
            </a:pPr>
            <a:endParaRPr lang="en-US" sz="1200" i="1" dirty="0"/>
          </a:p>
          <a:p>
            <a:r>
              <a:rPr lang="en-US" sz="2800" dirty="0"/>
              <a:t>Peer Level of Performance:  </a:t>
            </a:r>
            <a:r>
              <a:rPr lang="en-US" sz="2800" i="1" dirty="0"/>
              <a:t>Reads 92 Sight Words</a:t>
            </a:r>
          </a:p>
          <a:p>
            <a:pPr>
              <a:buFontTx/>
              <a:buNone/>
            </a:pPr>
            <a:endParaRPr lang="en-US" sz="1200" i="1" dirty="0"/>
          </a:p>
          <a:p>
            <a:r>
              <a:rPr lang="en-US" sz="2800" dirty="0"/>
              <a:t>Gap Analysis:</a:t>
            </a:r>
          </a:p>
          <a:p>
            <a:pPr lvl="1"/>
            <a:r>
              <a:rPr lang="en-US" sz="2400" dirty="0"/>
              <a:t>Expected Level/Target Student:</a:t>
            </a:r>
          </a:p>
          <a:p>
            <a:pPr lvl="2"/>
            <a:r>
              <a:rPr lang="en-US" sz="1900" dirty="0"/>
              <a:t>100/30 = 3.3 difference  </a:t>
            </a:r>
            <a:r>
              <a:rPr lang="en-US" sz="1900" b="1" dirty="0">
                <a:solidFill>
                  <a:schemeClr val="accent2">
                    <a:lumMod val="75000"/>
                  </a:schemeClr>
                </a:solidFill>
              </a:rPr>
              <a:t>SIGNIFICANT GAP</a:t>
            </a:r>
          </a:p>
          <a:p>
            <a:pPr lvl="2">
              <a:buFontTx/>
              <a:buNone/>
            </a:pPr>
            <a:endParaRPr lang="en-US" sz="1200" dirty="0"/>
          </a:p>
          <a:p>
            <a:pPr lvl="1"/>
            <a:r>
              <a:rPr lang="en-US" sz="2400" dirty="0"/>
              <a:t>Expected Level/Peer:</a:t>
            </a:r>
          </a:p>
          <a:p>
            <a:pPr lvl="2"/>
            <a:r>
              <a:rPr lang="en-US" sz="1900" dirty="0"/>
              <a:t>100/92 = 1.0 difference  NO SIGNIFICANT GAP</a:t>
            </a:r>
          </a:p>
        </p:txBody>
      </p:sp>
    </p:spTree>
    <p:extLst>
      <p:ext uri="{BB962C8B-B14F-4D97-AF65-F5344CB8AC3E}">
        <p14:creationId xmlns:p14="http://schemas.microsoft.com/office/powerpoint/2010/main" val="3334599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325</TotalTime>
  <Words>3209</Words>
  <Application>Microsoft Office PowerPoint</Application>
  <PresentationFormat>Widescreen</PresentationFormat>
  <Paragraphs>337</Paragraphs>
  <Slides>34</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Century Gothic</vt:lpstr>
      <vt:lpstr>Palatino Linotype</vt:lpstr>
      <vt:lpstr>Wingdings</vt:lpstr>
      <vt:lpstr>Wingdings 3</vt:lpstr>
      <vt:lpstr>Facet</vt:lpstr>
      <vt:lpstr>Gap Analysis and Rate of Progress</vt:lpstr>
      <vt:lpstr>PowerPoint Presentation</vt:lpstr>
      <vt:lpstr>What is meant by the requirement in Rule 6A-6.0331(1)(e), F.A.C., that general education interventions “…be implemented as designed for a period of time sufficient to determine effectiveness?” </vt:lpstr>
      <vt:lpstr>Who is responsible for determining whether an intervention has an adequate level of intensity? How is this done? </vt:lpstr>
      <vt:lpstr>Standard Method for Completing a Gap Analysis</vt:lpstr>
      <vt:lpstr>Closing the Gap</vt:lpstr>
      <vt:lpstr>Determining Rate of Progress</vt:lpstr>
      <vt:lpstr>Tier 1:  Monitoring Student Progress</vt:lpstr>
      <vt:lpstr>Gap Analysis: Sight Words (example 1) </vt:lpstr>
      <vt:lpstr>Gap Analysis: Sight Words (example 2) </vt:lpstr>
      <vt:lpstr>Ambitious, but reasonable…</vt:lpstr>
      <vt:lpstr>Gap Analysis:  Fountas &amp; Pinnell Fluency (Grade 4)</vt:lpstr>
      <vt:lpstr>Rate of Progress:  Fountas &amp; Pinnell Fluency (Grade 4)</vt:lpstr>
      <vt:lpstr>Ambitious, but Reasonable:  25 – 50% Growth Rate Above &amp; Beyond “Typical”</vt:lpstr>
      <vt:lpstr>Example:  Explicit Comprehension ?s (Gap) </vt:lpstr>
      <vt:lpstr>Explicit Comprehension ?s (Rate) </vt:lpstr>
      <vt:lpstr>FastBridge: Ambitious, but Reasonable Goals</vt:lpstr>
      <vt:lpstr>Example:  Math Problem Solving</vt:lpstr>
      <vt:lpstr>Example:  Math Multiplication Facts</vt:lpstr>
      <vt:lpstr>Example: Extinguishing an  Undesirable Behavior </vt:lpstr>
      <vt:lpstr>Gap &amp; Rate:  Disruptive Episodes</vt:lpstr>
      <vt:lpstr>Example:  Increasing a  Desirable/Replacement Behavior</vt:lpstr>
      <vt:lpstr>Gap &amp; Rate:  Increasing a  Desirable/Replacement Behavior</vt:lpstr>
      <vt:lpstr>PowerPoint Presentation</vt:lpstr>
      <vt:lpstr>Utilizing FastBridge Scores</vt:lpstr>
      <vt:lpstr>Utilizing FastBridge Scores</vt:lpstr>
      <vt:lpstr>Utilizing FastBridge Scores</vt:lpstr>
      <vt:lpstr>Utilizing FastBridge Scores</vt:lpstr>
      <vt:lpstr>Utilizing FastBridge Scores</vt:lpstr>
      <vt:lpstr>Types of Scores</vt:lpstr>
      <vt:lpstr>Types of Scores</vt:lpstr>
      <vt:lpstr>Types of Scores</vt:lpstr>
      <vt:lpstr>Types of Scores</vt:lpstr>
      <vt:lpstr>Follow-Up With: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Gardner, Stephanie</dc:creator>
  <cp:lastModifiedBy>Manning, Kathryn</cp:lastModifiedBy>
  <cp:revision>71</cp:revision>
  <dcterms:created xsi:type="dcterms:W3CDTF">2016-03-06T21:03:56Z</dcterms:created>
  <dcterms:modified xsi:type="dcterms:W3CDTF">2016-08-20T16:25:55Z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